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47"/>
  </p:notesMasterIdLst>
  <p:handoutMasterIdLst>
    <p:handoutMasterId r:id="rId48"/>
  </p:handoutMasterIdLst>
  <p:sldIdLst>
    <p:sldId id="257" r:id="rId5"/>
    <p:sldId id="430" r:id="rId6"/>
    <p:sldId id="418" r:id="rId7"/>
    <p:sldId id="419" r:id="rId8"/>
    <p:sldId id="289" r:id="rId9"/>
    <p:sldId id="431" r:id="rId10"/>
    <p:sldId id="293" r:id="rId11"/>
    <p:sldId id="464" r:id="rId12"/>
    <p:sldId id="2846" r:id="rId13"/>
    <p:sldId id="423" r:id="rId14"/>
    <p:sldId id="427" r:id="rId15"/>
    <p:sldId id="345" r:id="rId16"/>
    <p:sldId id="440" r:id="rId17"/>
    <p:sldId id="474" r:id="rId18"/>
    <p:sldId id="2847" r:id="rId19"/>
    <p:sldId id="2848" r:id="rId20"/>
    <p:sldId id="452" r:id="rId21"/>
    <p:sldId id="2849" r:id="rId22"/>
    <p:sldId id="2850" r:id="rId23"/>
    <p:sldId id="298" r:id="rId24"/>
    <p:sldId id="454" r:id="rId25"/>
    <p:sldId id="2851" r:id="rId26"/>
    <p:sldId id="338" r:id="rId27"/>
    <p:sldId id="311" r:id="rId28"/>
    <p:sldId id="408" r:id="rId29"/>
    <p:sldId id="2852" r:id="rId30"/>
    <p:sldId id="2853" r:id="rId31"/>
    <p:sldId id="2854" r:id="rId32"/>
    <p:sldId id="461" r:id="rId33"/>
    <p:sldId id="261" r:id="rId34"/>
    <p:sldId id="273" r:id="rId35"/>
    <p:sldId id="279" r:id="rId36"/>
    <p:sldId id="280" r:id="rId37"/>
    <p:sldId id="281" r:id="rId38"/>
    <p:sldId id="282" r:id="rId39"/>
    <p:sldId id="284" r:id="rId40"/>
    <p:sldId id="285" r:id="rId41"/>
    <p:sldId id="420" r:id="rId42"/>
    <p:sldId id="421" r:id="rId43"/>
    <p:sldId id="422" r:id="rId44"/>
    <p:sldId id="398" r:id="rId45"/>
    <p:sldId id="25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a:srgbClr val="F4640C"/>
    <a:srgbClr val="0D1D51"/>
    <a:srgbClr val="2C567A"/>
    <a:srgbClr val="0072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3202D4-D7DC-4F7E-885B-C17EAA71F70E}" v="96" dt="2022-11-09T20:32:33.3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9" autoAdjust="0"/>
    <p:restoredTop sz="89252" autoAdjust="0"/>
  </p:normalViewPr>
  <p:slideViewPr>
    <p:cSldViewPr snapToGrid="0" showGuides="1">
      <p:cViewPr varScale="1">
        <p:scale>
          <a:sx n="88" d="100"/>
          <a:sy n="88" d="100"/>
        </p:scale>
        <p:origin x="66" y="34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1560" y="-14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DASH Monthly Ridership (FY 2017 - FY</a:t>
            </a:r>
            <a:r>
              <a:rPr lang="en-US" sz="1800" b="1" baseline="0" dirty="0"/>
              <a:t> 2023)</a:t>
            </a:r>
            <a:endParaRPr lang="en-US" sz="18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'All Routes (MONTHLY)'!$C$3</c:f>
              <c:strCache>
                <c:ptCount val="1"/>
                <c:pt idx="0">
                  <c:v>FY 2017</c:v>
                </c:pt>
              </c:strCache>
            </c:strRef>
          </c:tx>
          <c:spPr>
            <a:solidFill>
              <a:schemeClr val="accent1"/>
            </a:solidFill>
            <a:ln>
              <a:noFill/>
            </a:ln>
            <a:effectLst/>
          </c:spPr>
          <c:invertIfNegative val="0"/>
          <c:cat>
            <c:strRef>
              <c:f>'All Routes (MONTHLY)'!$B$4:$B$15</c:f>
              <c:strCache>
                <c:ptCount val="12"/>
                <c:pt idx="0">
                  <c:v>July</c:v>
                </c:pt>
                <c:pt idx="1">
                  <c:v>August</c:v>
                </c:pt>
                <c:pt idx="2">
                  <c:v>September</c:v>
                </c:pt>
                <c:pt idx="3">
                  <c:v>October</c:v>
                </c:pt>
                <c:pt idx="4">
                  <c:v>November</c:v>
                </c:pt>
                <c:pt idx="5">
                  <c:v>December</c:v>
                </c:pt>
                <c:pt idx="6">
                  <c:v>January</c:v>
                </c:pt>
                <c:pt idx="7">
                  <c:v>February</c:v>
                </c:pt>
                <c:pt idx="8">
                  <c:v>March</c:v>
                </c:pt>
                <c:pt idx="9">
                  <c:v>April</c:v>
                </c:pt>
                <c:pt idx="10">
                  <c:v>May</c:v>
                </c:pt>
                <c:pt idx="11">
                  <c:v>June</c:v>
                </c:pt>
              </c:strCache>
            </c:strRef>
          </c:cat>
          <c:val>
            <c:numRef>
              <c:f>'All Routes (MONTHLY)'!$C$4:$C$15</c:f>
              <c:numCache>
                <c:formatCode>#,##0</c:formatCode>
                <c:ptCount val="12"/>
                <c:pt idx="0">
                  <c:v>348122</c:v>
                </c:pt>
                <c:pt idx="1">
                  <c:v>371835</c:v>
                </c:pt>
                <c:pt idx="2">
                  <c:v>348970</c:v>
                </c:pt>
                <c:pt idx="3">
                  <c:v>350114</c:v>
                </c:pt>
                <c:pt idx="4">
                  <c:v>313472</c:v>
                </c:pt>
                <c:pt idx="5">
                  <c:v>291037</c:v>
                </c:pt>
                <c:pt idx="6">
                  <c:v>280540</c:v>
                </c:pt>
                <c:pt idx="7">
                  <c:v>280794</c:v>
                </c:pt>
                <c:pt idx="8">
                  <c:v>304617</c:v>
                </c:pt>
                <c:pt idx="9">
                  <c:v>302589</c:v>
                </c:pt>
                <c:pt idx="10">
                  <c:v>316442</c:v>
                </c:pt>
                <c:pt idx="11">
                  <c:v>337667</c:v>
                </c:pt>
              </c:numCache>
            </c:numRef>
          </c:val>
          <c:extLst>
            <c:ext xmlns:c16="http://schemas.microsoft.com/office/drawing/2014/chart" uri="{C3380CC4-5D6E-409C-BE32-E72D297353CC}">
              <c16:uniqueId val="{00000000-C3B3-415C-8083-6D3A4D0A8D6E}"/>
            </c:ext>
          </c:extLst>
        </c:ser>
        <c:ser>
          <c:idx val="1"/>
          <c:order val="1"/>
          <c:tx>
            <c:strRef>
              <c:f>'All Routes (MONTHLY)'!$D$3</c:f>
              <c:strCache>
                <c:ptCount val="1"/>
                <c:pt idx="0">
                  <c:v>FY 2018</c:v>
                </c:pt>
              </c:strCache>
            </c:strRef>
          </c:tx>
          <c:spPr>
            <a:solidFill>
              <a:schemeClr val="accent2"/>
            </a:solidFill>
            <a:ln>
              <a:noFill/>
            </a:ln>
            <a:effectLst/>
          </c:spPr>
          <c:invertIfNegative val="0"/>
          <c:cat>
            <c:strRef>
              <c:f>'All Routes (MONTHLY)'!$B$4:$B$15</c:f>
              <c:strCache>
                <c:ptCount val="12"/>
                <c:pt idx="0">
                  <c:v>July</c:v>
                </c:pt>
                <c:pt idx="1">
                  <c:v>August</c:v>
                </c:pt>
                <c:pt idx="2">
                  <c:v>September</c:v>
                </c:pt>
                <c:pt idx="3">
                  <c:v>October</c:v>
                </c:pt>
                <c:pt idx="4">
                  <c:v>November</c:v>
                </c:pt>
                <c:pt idx="5">
                  <c:v>December</c:v>
                </c:pt>
                <c:pt idx="6">
                  <c:v>January</c:v>
                </c:pt>
                <c:pt idx="7">
                  <c:v>February</c:v>
                </c:pt>
                <c:pt idx="8">
                  <c:v>March</c:v>
                </c:pt>
                <c:pt idx="9">
                  <c:v>April</c:v>
                </c:pt>
                <c:pt idx="10">
                  <c:v>May</c:v>
                </c:pt>
                <c:pt idx="11">
                  <c:v>June</c:v>
                </c:pt>
              </c:strCache>
            </c:strRef>
          </c:cat>
          <c:val>
            <c:numRef>
              <c:f>'All Routes (MONTHLY)'!$D$4:$D$15</c:f>
              <c:numCache>
                <c:formatCode>#,##0</c:formatCode>
                <c:ptCount val="12"/>
                <c:pt idx="0">
                  <c:v>325942</c:v>
                </c:pt>
                <c:pt idx="1">
                  <c:v>357728</c:v>
                </c:pt>
                <c:pt idx="2">
                  <c:v>343427</c:v>
                </c:pt>
                <c:pt idx="3">
                  <c:v>351203</c:v>
                </c:pt>
                <c:pt idx="4">
                  <c:v>303908</c:v>
                </c:pt>
                <c:pt idx="5">
                  <c:v>278813</c:v>
                </c:pt>
                <c:pt idx="6">
                  <c:v>273943</c:v>
                </c:pt>
                <c:pt idx="7">
                  <c:v>267675</c:v>
                </c:pt>
                <c:pt idx="8">
                  <c:v>310961</c:v>
                </c:pt>
                <c:pt idx="9">
                  <c:v>341527</c:v>
                </c:pt>
                <c:pt idx="10">
                  <c:v>360382</c:v>
                </c:pt>
                <c:pt idx="11">
                  <c:v>357979</c:v>
                </c:pt>
              </c:numCache>
            </c:numRef>
          </c:val>
          <c:extLst>
            <c:ext xmlns:c16="http://schemas.microsoft.com/office/drawing/2014/chart" uri="{C3380CC4-5D6E-409C-BE32-E72D297353CC}">
              <c16:uniqueId val="{00000001-C3B3-415C-8083-6D3A4D0A8D6E}"/>
            </c:ext>
          </c:extLst>
        </c:ser>
        <c:ser>
          <c:idx val="2"/>
          <c:order val="2"/>
          <c:tx>
            <c:strRef>
              <c:f>'All Routes (MONTHLY)'!$E$3</c:f>
              <c:strCache>
                <c:ptCount val="1"/>
                <c:pt idx="0">
                  <c:v>FY 2019</c:v>
                </c:pt>
              </c:strCache>
            </c:strRef>
          </c:tx>
          <c:spPr>
            <a:solidFill>
              <a:schemeClr val="accent3"/>
            </a:solidFill>
            <a:ln>
              <a:noFill/>
            </a:ln>
            <a:effectLst/>
          </c:spPr>
          <c:invertIfNegative val="0"/>
          <c:cat>
            <c:strRef>
              <c:f>'All Routes (MONTHLY)'!$B$4:$B$15</c:f>
              <c:strCache>
                <c:ptCount val="12"/>
                <c:pt idx="0">
                  <c:v>July</c:v>
                </c:pt>
                <c:pt idx="1">
                  <c:v>August</c:v>
                </c:pt>
                <c:pt idx="2">
                  <c:v>September</c:v>
                </c:pt>
                <c:pt idx="3">
                  <c:v>October</c:v>
                </c:pt>
                <c:pt idx="4">
                  <c:v>November</c:v>
                </c:pt>
                <c:pt idx="5">
                  <c:v>December</c:v>
                </c:pt>
                <c:pt idx="6">
                  <c:v>January</c:v>
                </c:pt>
                <c:pt idx="7">
                  <c:v>February</c:v>
                </c:pt>
                <c:pt idx="8">
                  <c:v>March</c:v>
                </c:pt>
                <c:pt idx="9">
                  <c:v>April</c:v>
                </c:pt>
                <c:pt idx="10">
                  <c:v>May</c:v>
                </c:pt>
                <c:pt idx="11">
                  <c:v>June</c:v>
                </c:pt>
              </c:strCache>
            </c:strRef>
          </c:cat>
          <c:val>
            <c:numRef>
              <c:f>'All Routes (MONTHLY)'!$E$4:$E$15</c:f>
              <c:numCache>
                <c:formatCode>#,##0</c:formatCode>
                <c:ptCount val="12"/>
                <c:pt idx="0">
                  <c:v>346394</c:v>
                </c:pt>
                <c:pt idx="1">
                  <c:v>353415</c:v>
                </c:pt>
                <c:pt idx="2">
                  <c:v>322539</c:v>
                </c:pt>
                <c:pt idx="3">
                  <c:v>365467</c:v>
                </c:pt>
                <c:pt idx="4">
                  <c:v>289396</c:v>
                </c:pt>
                <c:pt idx="5">
                  <c:v>271346</c:v>
                </c:pt>
                <c:pt idx="6">
                  <c:v>262046</c:v>
                </c:pt>
                <c:pt idx="7">
                  <c:v>258820</c:v>
                </c:pt>
                <c:pt idx="8">
                  <c:v>313090</c:v>
                </c:pt>
                <c:pt idx="9">
                  <c:v>334752</c:v>
                </c:pt>
                <c:pt idx="10">
                  <c:v>339569</c:v>
                </c:pt>
                <c:pt idx="11">
                  <c:v>308225</c:v>
                </c:pt>
              </c:numCache>
            </c:numRef>
          </c:val>
          <c:extLst>
            <c:ext xmlns:c16="http://schemas.microsoft.com/office/drawing/2014/chart" uri="{C3380CC4-5D6E-409C-BE32-E72D297353CC}">
              <c16:uniqueId val="{00000002-C3B3-415C-8083-6D3A4D0A8D6E}"/>
            </c:ext>
          </c:extLst>
        </c:ser>
        <c:ser>
          <c:idx val="3"/>
          <c:order val="3"/>
          <c:tx>
            <c:strRef>
              <c:f>'All Routes (MONTHLY)'!$F$3</c:f>
              <c:strCache>
                <c:ptCount val="1"/>
                <c:pt idx="0">
                  <c:v>FY 2020</c:v>
                </c:pt>
              </c:strCache>
            </c:strRef>
          </c:tx>
          <c:spPr>
            <a:solidFill>
              <a:schemeClr val="accent4"/>
            </a:solidFill>
            <a:ln>
              <a:noFill/>
            </a:ln>
            <a:effectLst/>
          </c:spPr>
          <c:invertIfNegative val="0"/>
          <c:cat>
            <c:strRef>
              <c:f>'All Routes (MONTHLY)'!$B$4:$B$15</c:f>
              <c:strCache>
                <c:ptCount val="12"/>
                <c:pt idx="0">
                  <c:v>July</c:v>
                </c:pt>
                <c:pt idx="1">
                  <c:v>August</c:v>
                </c:pt>
                <c:pt idx="2">
                  <c:v>September</c:v>
                </c:pt>
                <c:pt idx="3">
                  <c:v>October</c:v>
                </c:pt>
                <c:pt idx="4">
                  <c:v>November</c:v>
                </c:pt>
                <c:pt idx="5">
                  <c:v>December</c:v>
                </c:pt>
                <c:pt idx="6">
                  <c:v>January</c:v>
                </c:pt>
                <c:pt idx="7">
                  <c:v>February</c:v>
                </c:pt>
                <c:pt idx="8">
                  <c:v>March</c:v>
                </c:pt>
                <c:pt idx="9">
                  <c:v>April</c:v>
                </c:pt>
                <c:pt idx="10">
                  <c:v>May</c:v>
                </c:pt>
                <c:pt idx="11">
                  <c:v>June</c:v>
                </c:pt>
              </c:strCache>
            </c:strRef>
          </c:cat>
          <c:val>
            <c:numRef>
              <c:f>'All Routes (MONTHLY)'!$F$4:$F$15</c:f>
              <c:numCache>
                <c:formatCode>#,##0</c:formatCode>
                <c:ptCount val="12"/>
                <c:pt idx="0">
                  <c:v>308774</c:v>
                </c:pt>
                <c:pt idx="1">
                  <c:v>299515</c:v>
                </c:pt>
                <c:pt idx="2">
                  <c:v>315275</c:v>
                </c:pt>
                <c:pt idx="3">
                  <c:v>344003</c:v>
                </c:pt>
                <c:pt idx="4">
                  <c:v>296899</c:v>
                </c:pt>
                <c:pt idx="5">
                  <c:v>282688</c:v>
                </c:pt>
                <c:pt idx="6">
                  <c:v>287792</c:v>
                </c:pt>
                <c:pt idx="7">
                  <c:v>283646</c:v>
                </c:pt>
                <c:pt idx="8">
                  <c:v>196069</c:v>
                </c:pt>
                <c:pt idx="9">
                  <c:v>59508</c:v>
                </c:pt>
                <c:pt idx="10">
                  <c:v>70202</c:v>
                </c:pt>
                <c:pt idx="11">
                  <c:v>100618</c:v>
                </c:pt>
              </c:numCache>
            </c:numRef>
          </c:val>
          <c:extLst>
            <c:ext xmlns:c16="http://schemas.microsoft.com/office/drawing/2014/chart" uri="{C3380CC4-5D6E-409C-BE32-E72D297353CC}">
              <c16:uniqueId val="{00000003-C3B3-415C-8083-6D3A4D0A8D6E}"/>
            </c:ext>
          </c:extLst>
        </c:ser>
        <c:ser>
          <c:idx val="4"/>
          <c:order val="4"/>
          <c:tx>
            <c:strRef>
              <c:f>'All Routes (MONTHLY)'!$G$3</c:f>
              <c:strCache>
                <c:ptCount val="1"/>
                <c:pt idx="0">
                  <c:v>FY 2021</c:v>
                </c:pt>
              </c:strCache>
            </c:strRef>
          </c:tx>
          <c:spPr>
            <a:solidFill>
              <a:schemeClr val="accent5"/>
            </a:solidFill>
            <a:ln>
              <a:noFill/>
            </a:ln>
            <a:effectLst/>
          </c:spPr>
          <c:invertIfNegative val="0"/>
          <c:cat>
            <c:strRef>
              <c:f>'All Routes (MONTHLY)'!$B$4:$B$15</c:f>
              <c:strCache>
                <c:ptCount val="12"/>
                <c:pt idx="0">
                  <c:v>July</c:v>
                </c:pt>
                <c:pt idx="1">
                  <c:v>August</c:v>
                </c:pt>
                <c:pt idx="2">
                  <c:v>September</c:v>
                </c:pt>
                <c:pt idx="3">
                  <c:v>October</c:v>
                </c:pt>
                <c:pt idx="4">
                  <c:v>November</c:v>
                </c:pt>
                <c:pt idx="5">
                  <c:v>December</c:v>
                </c:pt>
                <c:pt idx="6">
                  <c:v>January</c:v>
                </c:pt>
                <c:pt idx="7">
                  <c:v>February</c:v>
                </c:pt>
                <c:pt idx="8">
                  <c:v>March</c:v>
                </c:pt>
                <c:pt idx="9">
                  <c:v>April</c:v>
                </c:pt>
                <c:pt idx="10">
                  <c:v>May</c:v>
                </c:pt>
                <c:pt idx="11">
                  <c:v>June</c:v>
                </c:pt>
              </c:strCache>
            </c:strRef>
          </c:cat>
          <c:val>
            <c:numRef>
              <c:f>'All Routes (MONTHLY)'!$G$4:$G$15</c:f>
              <c:numCache>
                <c:formatCode>#,##0</c:formatCode>
                <c:ptCount val="12"/>
                <c:pt idx="0">
                  <c:v>116166</c:v>
                </c:pt>
                <c:pt idx="1">
                  <c:v>120935</c:v>
                </c:pt>
                <c:pt idx="2">
                  <c:v>122418</c:v>
                </c:pt>
                <c:pt idx="3">
                  <c:v>133975</c:v>
                </c:pt>
                <c:pt idx="4">
                  <c:v>123126</c:v>
                </c:pt>
                <c:pt idx="5">
                  <c:v>124552</c:v>
                </c:pt>
                <c:pt idx="6">
                  <c:v>117798</c:v>
                </c:pt>
                <c:pt idx="7">
                  <c:v>112978</c:v>
                </c:pt>
                <c:pt idx="8">
                  <c:v>142490</c:v>
                </c:pt>
                <c:pt idx="9">
                  <c:v>128752</c:v>
                </c:pt>
                <c:pt idx="10">
                  <c:v>134190</c:v>
                </c:pt>
                <c:pt idx="11">
                  <c:v>144558</c:v>
                </c:pt>
              </c:numCache>
            </c:numRef>
          </c:val>
          <c:extLst>
            <c:ext xmlns:c16="http://schemas.microsoft.com/office/drawing/2014/chart" uri="{C3380CC4-5D6E-409C-BE32-E72D297353CC}">
              <c16:uniqueId val="{00000004-C3B3-415C-8083-6D3A4D0A8D6E}"/>
            </c:ext>
          </c:extLst>
        </c:ser>
        <c:ser>
          <c:idx val="5"/>
          <c:order val="5"/>
          <c:tx>
            <c:strRef>
              <c:f>'All Routes (MONTHLY)'!$H$3</c:f>
              <c:strCache>
                <c:ptCount val="1"/>
                <c:pt idx="0">
                  <c:v>FY 2022</c:v>
                </c:pt>
              </c:strCache>
            </c:strRef>
          </c:tx>
          <c:spPr>
            <a:solidFill>
              <a:schemeClr val="accent6"/>
            </a:solidFill>
            <a:ln>
              <a:noFill/>
            </a:ln>
            <a:effectLst/>
          </c:spPr>
          <c:invertIfNegative val="0"/>
          <c:cat>
            <c:strRef>
              <c:f>'All Routes (MONTHLY)'!$B$4:$B$15</c:f>
              <c:strCache>
                <c:ptCount val="12"/>
                <c:pt idx="0">
                  <c:v>July</c:v>
                </c:pt>
                <c:pt idx="1">
                  <c:v>August</c:v>
                </c:pt>
                <c:pt idx="2">
                  <c:v>September</c:v>
                </c:pt>
                <c:pt idx="3">
                  <c:v>October</c:v>
                </c:pt>
                <c:pt idx="4">
                  <c:v>November</c:v>
                </c:pt>
                <c:pt idx="5">
                  <c:v>December</c:v>
                </c:pt>
                <c:pt idx="6">
                  <c:v>January</c:v>
                </c:pt>
                <c:pt idx="7">
                  <c:v>February</c:v>
                </c:pt>
                <c:pt idx="8">
                  <c:v>March</c:v>
                </c:pt>
                <c:pt idx="9">
                  <c:v>April</c:v>
                </c:pt>
                <c:pt idx="10">
                  <c:v>May</c:v>
                </c:pt>
                <c:pt idx="11">
                  <c:v>June</c:v>
                </c:pt>
              </c:strCache>
            </c:strRef>
          </c:cat>
          <c:val>
            <c:numRef>
              <c:f>'All Routes (MONTHLY)'!$H$4:$H$15</c:f>
              <c:numCache>
                <c:formatCode>#,##0</c:formatCode>
                <c:ptCount val="12"/>
                <c:pt idx="0">
                  <c:v>170724</c:v>
                </c:pt>
                <c:pt idx="1">
                  <c:v>171589</c:v>
                </c:pt>
                <c:pt idx="2">
                  <c:v>215963</c:v>
                </c:pt>
                <c:pt idx="3">
                  <c:v>256652</c:v>
                </c:pt>
                <c:pt idx="4">
                  <c:v>244329</c:v>
                </c:pt>
                <c:pt idx="5">
                  <c:v>254702</c:v>
                </c:pt>
                <c:pt idx="6">
                  <c:v>185847</c:v>
                </c:pt>
                <c:pt idx="7">
                  <c:v>216893</c:v>
                </c:pt>
                <c:pt idx="8">
                  <c:v>297508</c:v>
                </c:pt>
                <c:pt idx="9">
                  <c:v>308854</c:v>
                </c:pt>
                <c:pt idx="10">
                  <c:v>349404</c:v>
                </c:pt>
                <c:pt idx="11">
                  <c:v>347360</c:v>
                </c:pt>
              </c:numCache>
            </c:numRef>
          </c:val>
          <c:extLst>
            <c:ext xmlns:c16="http://schemas.microsoft.com/office/drawing/2014/chart" uri="{C3380CC4-5D6E-409C-BE32-E72D297353CC}">
              <c16:uniqueId val="{00000005-C3B3-415C-8083-6D3A4D0A8D6E}"/>
            </c:ext>
          </c:extLst>
        </c:ser>
        <c:dLbls>
          <c:showLegendKey val="0"/>
          <c:showVal val="0"/>
          <c:showCatName val="0"/>
          <c:showSerName val="0"/>
          <c:showPercent val="0"/>
          <c:showBubbleSize val="0"/>
        </c:dLbls>
        <c:gapWidth val="219"/>
        <c:axId val="1387648575"/>
        <c:axId val="1387647327"/>
      </c:barChart>
      <c:lineChart>
        <c:grouping val="standard"/>
        <c:varyColors val="0"/>
        <c:ser>
          <c:idx val="6"/>
          <c:order val="6"/>
          <c:tx>
            <c:strRef>
              <c:f>'All Routes (MONTHLY)'!$I$3</c:f>
              <c:strCache>
                <c:ptCount val="1"/>
                <c:pt idx="0">
                  <c:v>FY 2023</c:v>
                </c:pt>
              </c:strCache>
            </c:strRef>
          </c:tx>
          <c:spPr>
            <a:ln w="28575" cap="rnd">
              <a:solidFill>
                <a:srgbClr val="FF0000"/>
              </a:solidFill>
              <a:prstDash val="sysDash"/>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6-C3B3-415C-8083-6D3A4D0A8D6E}"/>
                </c:ext>
              </c:extLst>
            </c:dLbl>
            <c:dLbl>
              <c:idx val="1"/>
              <c:delete val="1"/>
              <c:extLst>
                <c:ext xmlns:c15="http://schemas.microsoft.com/office/drawing/2012/chart" uri="{CE6537A1-D6FC-4f65-9D91-7224C49458BB}"/>
                <c:ext xmlns:c16="http://schemas.microsoft.com/office/drawing/2014/chart" uri="{C3380CC4-5D6E-409C-BE32-E72D297353CC}">
                  <c16:uniqueId val="{00000007-C3B3-415C-8083-6D3A4D0A8D6E}"/>
                </c:ext>
              </c:extLst>
            </c:dLbl>
            <c:dLbl>
              <c:idx val="2"/>
              <c:layout>
                <c:manualLayout>
                  <c:x val="-1.150691545808436E-2"/>
                  <c:y val="-5.2863308500447445E-2"/>
                </c:manualLayout>
              </c:layout>
              <c:spPr>
                <a:solidFill>
                  <a:srgbClr val="FFFF00"/>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1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8-C3B3-415C-8083-6D3A4D0A8D6E}"/>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'All Routes (MONTHLY)'!$B$4:$B$15</c:f>
              <c:strCache>
                <c:ptCount val="12"/>
                <c:pt idx="0">
                  <c:v>July</c:v>
                </c:pt>
                <c:pt idx="1">
                  <c:v>August</c:v>
                </c:pt>
                <c:pt idx="2">
                  <c:v>September</c:v>
                </c:pt>
                <c:pt idx="3">
                  <c:v>October</c:v>
                </c:pt>
                <c:pt idx="4">
                  <c:v>November</c:v>
                </c:pt>
                <c:pt idx="5">
                  <c:v>December</c:v>
                </c:pt>
                <c:pt idx="6">
                  <c:v>January</c:v>
                </c:pt>
                <c:pt idx="7">
                  <c:v>February</c:v>
                </c:pt>
                <c:pt idx="8">
                  <c:v>March</c:v>
                </c:pt>
                <c:pt idx="9">
                  <c:v>April</c:v>
                </c:pt>
                <c:pt idx="10">
                  <c:v>May</c:v>
                </c:pt>
                <c:pt idx="11">
                  <c:v>June</c:v>
                </c:pt>
              </c:strCache>
            </c:strRef>
          </c:cat>
          <c:val>
            <c:numRef>
              <c:f>'All Routes (MONTHLY)'!$I$4:$I$15</c:f>
              <c:numCache>
                <c:formatCode>#,##0</c:formatCode>
                <c:ptCount val="12"/>
                <c:pt idx="0">
                  <c:v>346170</c:v>
                </c:pt>
                <c:pt idx="1">
                  <c:v>378711</c:v>
                </c:pt>
                <c:pt idx="2">
                  <c:v>380709</c:v>
                </c:pt>
              </c:numCache>
            </c:numRef>
          </c:val>
          <c:smooth val="0"/>
          <c:extLst>
            <c:ext xmlns:c16="http://schemas.microsoft.com/office/drawing/2014/chart" uri="{C3380CC4-5D6E-409C-BE32-E72D297353CC}">
              <c16:uniqueId val="{00000009-C3B3-415C-8083-6D3A4D0A8D6E}"/>
            </c:ext>
          </c:extLst>
        </c:ser>
        <c:dLbls>
          <c:showLegendKey val="0"/>
          <c:showVal val="0"/>
          <c:showCatName val="0"/>
          <c:showSerName val="0"/>
          <c:showPercent val="0"/>
          <c:showBubbleSize val="0"/>
        </c:dLbls>
        <c:marker val="1"/>
        <c:smooth val="0"/>
        <c:axId val="1387648575"/>
        <c:axId val="1387647327"/>
      </c:lineChart>
      <c:catAx>
        <c:axId val="1387648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87647327"/>
        <c:crosses val="autoZero"/>
        <c:auto val="1"/>
        <c:lblAlgn val="ctr"/>
        <c:lblOffset val="100"/>
        <c:noMultiLvlLbl val="0"/>
      </c:catAx>
      <c:valAx>
        <c:axId val="138764732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87648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3C9155-4483-4A33-946A-03F609F830BD}" type="doc">
      <dgm:prSet loTypeId="urn:microsoft.com/office/officeart/2005/8/layout/venn1" loCatId="relationship" qsTypeId="urn:microsoft.com/office/officeart/2005/8/quickstyle/simple1" qsCatId="simple" csTypeId="urn:microsoft.com/office/officeart/2005/8/colors/accent1_2" csCatId="accent1" phldr="1"/>
      <dgm:spPr/>
    </dgm:pt>
    <dgm:pt modelId="{920486C7-2301-4415-9E72-ED509A4CC92D}">
      <dgm:prSet phldrT="[Text]"/>
      <dgm:spPr/>
      <dgm:t>
        <a:bodyPr/>
        <a:lstStyle/>
        <a:p>
          <a:pPr algn="ctr"/>
          <a:r>
            <a:rPr lang="en-US" dirty="0"/>
            <a:t>Transit Users</a:t>
          </a:r>
        </a:p>
      </dgm:t>
    </dgm:pt>
    <dgm:pt modelId="{46DCF5ED-68E8-4805-A7F9-101FD5BB3668}" type="parTrans" cxnId="{AED23E53-ECFB-485A-9A5D-BE3483ADF4C3}">
      <dgm:prSet/>
      <dgm:spPr/>
      <dgm:t>
        <a:bodyPr/>
        <a:lstStyle/>
        <a:p>
          <a:pPr algn="ctr"/>
          <a:endParaRPr lang="en-US"/>
        </a:p>
      </dgm:t>
    </dgm:pt>
    <dgm:pt modelId="{0EFB3ECB-0AE1-4D1A-A15E-4C4F04D6BF69}" type="sibTrans" cxnId="{AED23E53-ECFB-485A-9A5D-BE3483ADF4C3}">
      <dgm:prSet/>
      <dgm:spPr/>
      <dgm:t>
        <a:bodyPr/>
        <a:lstStyle/>
        <a:p>
          <a:pPr algn="ctr"/>
          <a:endParaRPr lang="en-US"/>
        </a:p>
      </dgm:t>
    </dgm:pt>
    <dgm:pt modelId="{801AEC0D-EE0A-4238-9BEC-D18A71357738}">
      <dgm:prSet phldrT="[Text]"/>
      <dgm:spPr/>
      <dgm:t>
        <a:bodyPr/>
        <a:lstStyle/>
        <a:p>
          <a:pPr algn="ctr"/>
          <a:r>
            <a:rPr lang="en-US" dirty="0"/>
            <a:t>DASH</a:t>
          </a:r>
        </a:p>
      </dgm:t>
    </dgm:pt>
    <dgm:pt modelId="{7EE3EBF9-7C4D-472E-829E-0419903D3262}" type="parTrans" cxnId="{371E91EC-AD5C-49CB-AC31-768E3266CB60}">
      <dgm:prSet/>
      <dgm:spPr/>
      <dgm:t>
        <a:bodyPr/>
        <a:lstStyle/>
        <a:p>
          <a:pPr algn="ctr"/>
          <a:endParaRPr lang="en-US"/>
        </a:p>
      </dgm:t>
    </dgm:pt>
    <dgm:pt modelId="{B775EF05-80CE-455C-A107-68347504E3DB}" type="sibTrans" cxnId="{371E91EC-AD5C-49CB-AC31-768E3266CB60}">
      <dgm:prSet/>
      <dgm:spPr/>
      <dgm:t>
        <a:bodyPr/>
        <a:lstStyle/>
        <a:p>
          <a:pPr algn="ctr"/>
          <a:endParaRPr lang="en-US"/>
        </a:p>
      </dgm:t>
    </dgm:pt>
    <dgm:pt modelId="{B9783283-808B-4307-88A4-976A11CC0450}">
      <dgm:prSet phldrT="[Text]"/>
      <dgm:spPr/>
      <dgm:t>
        <a:bodyPr/>
        <a:lstStyle/>
        <a:p>
          <a:pPr algn="ctr"/>
          <a:r>
            <a:rPr lang="en-US" dirty="0"/>
            <a:t>VTLP</a:t>
          </a:r>
        </a:p>
      </dgm:t>
    </dgm:pt>
    <dgm:pt modelId="{ACF744DF-0844-4064-ACCF-0FC80302F1E6}" type="parTrans" cxnId="{83C638BF-6356-469A-9F41-30E04AA2F4E9}">
      <dgm:prSet/>
      <dgm:spPr/>
      <dgm:t>
        <a:bodyPr/>
        <a:lstStyle/>
        <a:p>
          <a:pPr algn="ctr"/>
          <a:endParaRPr lang="en-US"/>
        </a:p>
      </dgm:t>
    </dgm:pt>
    <dgm:pt modelId="{848FD59D-570A-428A-8D0E-0F2574D0A76B}" type="sibTrans" cxnId="{83C638BF-6356-469A-9F41-30E04AA2F4E9}">
      <dgm:prSet/>
      <dgm:spPr/>
      <dgm:t>
        <a:bodyPr/>
        <a:lstStyle/>
        <a:p>
          <a:pPr algn="ctr"/>
          <a:endParaRPr lang="en-US"/>
        </a:p>
      </dgm:t>
    </dgm:pt>
    <dgm:pt modelId="{A84DC24F-0123-4937-9F9A-541DE248E666}" type="pres">
      <dgm:prSet presAssocID="{C03C9155-4483-4A33-946A-03F609F830BD}" presName="compositeShape" presStyleCnt="0">
        <dgm:presLayoutVars>
          <dgm:chMax val="7"/>
          <dgm:dir/>
          <dgm:resizeHandles val="exact"/>
        </dgm:presLayoutVars>
      </dgm:prSet>
      <dgm:spPr/>
    </dgm:pt>
    <dgm:pt modelId="{BF1E88B5-5940-4013-B569-32437CBBAF93}" type="pres">
      <dgm:prSet presAssocID="{920486C7-2301-4415-9E72-ED509A4CC92D}" presName="circ1" presStyleLbl="vennNode1" presStyleIdx="0" presStyleCnt="3" custLinFactNeighborX="2352" custLinFactNeighborY="-810"/>
      <dgm:spPr/>
    </dgm:pt>
    <dgm:pt modelId="{142662A5-823B-4C01-B1DD-3D5B87037111}" type="pres">
      <dgm:prSet presAssocID="{920486C7-2301-4415-9E72-ED509A4CC92D}" presName="circ1Tx" presStyleLbl="revTx" presStyleIdx="0" presStyleCnt="0">
        <dgm:presLayoutVars>
          <dgm:chMax val="0"/>
          <dgm:chPref val="0"/>
          <dgm:bulletEnabled val="1"/>
        </dgm:presLayoutVars>
      </dgm:prSet>
      <dgm:spPr/>
    </dgm:pt>
    <dgm:pt modelId="{10F7EE55-38A9-4B0D-A2CF-202EB37EB6DE}" type="pres">
      <dgm:prSet presAssocID="{801AEC0D-EE0A-4238-9BEC-D18A71357738}" presName="circ2" presStyleLbl="vennNode1" presStyleIdx="1" presStyleCnt="3"/>
      <dgm:spPr/>
    </dgm:pt>
    <dgm:pt modelId="{F2D53E31-520E-40D5-82A1-74996DA7DC5A}" type="pres">
      <dgm:prSet presAssocID="{801AEC0D-EE0A-4238-9BEC-D18A71357738}" presName="circ2Tx" presStyleLbl="revTx" presStyleIdx="0" presStyleCnt="0">
        <dgm:presLayoutVars>
          <dgm:chMax val="0"/>
          <dgm:chPref val="0"/>
          <dgm:bulletEnabled val="1"/>
        </dgm:presLayoutVars>
      </dgm:prSet>
      <dgm:spPr/>
    </dgm:pt>
    <dgm:pt modelId="{D677B258-01FC-4D96-9669-BEC8C895FD9C}" type="pres">
      <dgm:prSet presAssocID="{B9783283-808B-4307-88A4-976A11CC0450}" presName="circ3" presStyleLbl="vennNode1" presStyleIdx="2" presStyleCnt="3"/>
      <dgm:spPr/>
    </dgm:pt>
    <dgm:pt modelId="{49098974-1A51-49AD-8EA0-67A200C981FE}" type="pres">
      <dgm:prSet presAssocID="{B9783283-808B-4307-88A4-976A11CC0450}" presName="circ3Tx" presStyleLbl="revTx" presStyleIdx="0" presStyleCnt="0">
        <dgm:presLayoutVars>
          <dgm:chMax val="0"/>
          <dgm:chPref val="0"/>
          <dgm:bulletEnabled val="1"/>
        </dgm:presLayoutVars>
      </dgm:prSet>
      <dgm:spPr/>
    </dgm:pt>
  </dgm:ptLst>
  <dgm:cxnLst>
    <dgm:cxn modelId="{DA1A5808-67C8-490F-9031-9BC14A152610}" type="presOf" srcId="{B9783283-808B-4307-88A4-976A11CC0450}" destId="{D677B258-01FC-4D96-9669-BEC8C895FD9C}" srcOrd="0" destOrd="0" presId="urn:microsoft.com/office/officeart/2005/8/layout/venn1"/>
    <dgm:cxn modelId="{DBA0FE2D-3125-4961-8349-DF85A658BD0F}" type="presOf" srcId="{801AEC0D-EE0A-4238-9BEC-D18A71357738}" destId="{10F7EE55-38A9-4B0D-A2CF-202EB37EB6DE}" srcOrd="0" destOrd="0" presId="urn:microsoft.com/office/officeart/2005/8/layout/venn1"/>
    <dgm:cxn modelId="{505EAB2F-F90C-4A27-8FD1-5332C052BCEB}" type="presOf" srcId="{920486C7-2301-4415-9E72-ED509A4CC92D}" destId="{BF1E88B5-5940-4013-B569-32437CBBAF93}" srcOrd="0" destOrd="0" presId="urn:microsoft.com/office/officeart/2005/8/layout/venn1"/>
    <dgm:cxn modelId="{095F2342-4161-4963-88B1-22B4AD40607C}" type="presOf" srcId="{801AEC0D-EE0A-4238-9BEC-D18A71357738}" destId="{F2D53E31-520E-40D5-82A1-74996DA7DC5A}" srcOrd="1" destOrd="0" presId="urn:microsoft.com/office/officeart/2005/8/layout/venn1"/>
    <dgm:cxn modelId="{B77C324F-A6FB-4559-A25B-665EEE929005}" type="presOf" srcId="{C03C9155-4483-4A33-946A-03F609F830BD}" destId="{A84DC24F-0123-4937-9F9A-541DE248E666}" srcOrd="0" destOrd="0" presId="urn:microsoft.com/office/officeart/2005/8/layout/venn1"/>
    <dgm:cxn modelId="{97527371-0346-4A25-83D4-3849F2DCA58C}" type="presOf" srcId="{B9783283-808B-4307-88A4-976A11CC0450}" destId="{49098974-1A51-49AD-8EA0-67A200C981FE}" srcOrd="1" destOrd="0" presId="urn:microsoft.com/office/officeart/2005/8/layout/venn1"/>
    <dgm:cxn modelId="{AED23E53-ECFB-485A-9A5D-BE3483ADF4C3}" srcId="{C03C9155-4483-4A33-946A-03F609F830BD}" destId="{920486C7-2301-4415-9E72-ED509A4CC92D}" srcOrd="0" destOrd="0" parTransId="{46DCF5ED-68E8-4805-A7F9-101FD5BB3668}" sibTransId="{0EFB3ECB-0AE1-4D1A-A15E-4C4F04D6BF69}"/>
    <dgm:cxn modelId="{7A976A54-96C8-4315-B245-AE23DCF463AE}" type="presOf" srcId="{920486C7-2301-4415-9E72-ED509A4CC92D}" destId="{142662A5-823B-4C01-B1DD-3D5B87037111}" srcOrd="1" destOrd="0" presId="urn:microsoft.com/office/officeart/2005/8/layout/venn1"/>
    <dgm:cxn modelId="{83C638BF-6356-469A-9F41-30E04AA2F4E9}" srcId="{C03C9155-4483-4A33-946A-03F609F830BD}" destId="{B9783283-808B-4307-88A4-976A11CC0450}" srcOrd="2" destOrd="0" parTransId="{ACF744DF-0844-4064-ACCF-0FC80302F1E6}" sibTransId="{848FD59D-570A-428A-8D0E-0F2574D0A76B}"/>
    <dgm:cxn modelId="{371E91EC-AD5C-49CB-AC31-768E3266CB60}" srcId="{C03C9155-4483-4A33-946A-03F609F830BD}" destId="{801AEC0D-EE0A-4238-9BEC-D18A71357738}" srcOrd="1" destOrd="0" parTransId="{7EE3EBF9-7C4D-472E-829E-0419903D3262}" sibTransId="{B775EF05-80CE-455C-A107-68347504E3DB}"/>
    <dgm:cxn modelId="{D69A7F0D-3EB7-4D04-A903-3A04EC040153}" type="presParOf" srcId="{A84DC24F-0123-4937-9F9A-541DE248E666}" destId="{BF1E88B5-5940-4013-B569-32437CBBAF93}" srcOrd="0" destOrd="0" presId="urn:microsoft.com/office/officeart/2005/8/layout/venn1"/>
    <dgm:cxn modelId="{15835298-60D8-47B4-94E0-567E0EECDD55}" type="presParOf" srcId="{A84DC24F-0123-4937-9F9A-541DE248E666}" destId="{142662A5-823B-4C01-B1DD-3D5B87037111}" srcOrd="1" destOrd="0" presId="urn:microsoft.com/office/officeart/2005/8/layout/venn1"/>
    <dgm:cxn modelId="{34E017C8-8862-41A4-978E-54E3B812E2AE}" type="presParOf" srcId="{A84DC24F-0123-4937-9F9A-541DE248E666}" destId="{10F7EE55-38A9-4B0D-A2CF-202EB37EB6DE}" srcOrd="2" destOrd="0" presId="urn:microsoft.com/office/officeart/2005/8/layout/venn1"/>
    <dgm:cxn modelId="{74E0A7F3-EB72-4E66-BEDB-AFC28D1FC649}" type="presParOf" srcId="{A84DC24F-0123-4937-9F9A-541DE248E666}" destId="{F2D53E31-520E-40D5-82A1-74996DA7DC5A}" srcOrd="3" destOrd="0" presId="urn:microsoft.com/office/officeart/2005/8/layout/venn1"/>
    <dgm:cxn modelId="{FDB2F953-AC24-42FE-ACCF-010A7A3084E8}" type="presParOf" srcId="{A84DC24F-0123-4937-9F9A-541DE248E666}" destId="{D677B258-01FC-4D96-9669-BEC8C895FD9C}" srcOrd="4" destOrd="0" presId="urn:microsoft.com/office/officeart/2005/8/layout/venn1"/>
    <dgm:cxn modelId="{7ED8FCFD-9A68-4A4C-AA43-5D6F612E06CB}" type="presParOf" srcId="{A84DC24F-0123-4937-9F9A-541DE248E666}" destId="{49098974-1A51-49AD-8EA0-67A200C981FE}"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1E88B5-5940-4013-B569-32437CBBAF93}">
      <dsp:nvSpPr>
        <dsp:cNvPr id="0" name=""/>
        <dsp:cNvSpPr/>
      </dsp:nvSpPr>
      <dsp:spPr>
        <a:xfrm>
          <a:off x="1462024" y="33270"/>
          <a:ext cx="2612830" cy="261283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r>
            <a:rPr lang="en-US" sz="4200" kern="1200" dirty="0"/>
            <a:t>Transit Users</a:t>
          </a:r>
        </a:p>
      </dsp:txBody>
      <dsp:txXfrm>
        <a:off x="1810402" y="490515"/>
        <a:ext cx="1916075" cy="1175773"/>
      </dsp:txXfrm>
    </dsp:sp>
    <dsp:sp modelId="{10F7EE55-38A9-4B0D-A2CF-202EB37EB6DE}">
      <dsp:nvSpPr>
        <dsp:cNvPr id="0" name=""/>
        <dsp:cNvSpPr/>
      </dsp:nvSpPr>
      <dsp:spPr>
        <a:xfrm>
          <a:off x="2343367" y="1687452"/>
          <a:ext cx="2612830" cy="261283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r>
            <a:rPr lang="en-US" sz="4200" kern="1200" dirty="0"/>
            <a:t>DASH</a:t>
          </a:r>
        </a:p>
      </dsp:txBody>
      <dsp:txXfrm>
        <a:off x="3142457" y="2362433"/>
        <a:ext cx="1567698" cy="1437056"/>
      </dsp:txXfrm>
    </dsp:sp>
    <dsp:sp modelId="{D677B258-01FC-4D96-9669-BEC8C895FD9C}">
      <dsp:nvSpPr>
        <dsp:cNvPr id="0" name=""/>
        <dsp:cNvSpPr/>
      </dsp:nvSpPr>
      <dsp:spPr>
        <a:xfrm>
          <a:off x="457774" y="1687452"/>
          <a:ext cx="2612830" cy="261283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r>
            <a:rPr lang="en-US" sz="4200" kern="1200" dirty="0"/>
            <a:t>VTLP</a:t>
          </a:r>
        </a:p>
      </dsp:txBody>
      <dsp:txXfrm>
        <a:off x="703816" y="2362433"/>
        <a:ext cx="1567698" cy="143705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243D74-B9C1-450A-B0F3-6C6DCB0CF2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2C27C33-9BB1-41D5-A236-12767E7E72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AB3EA8-A58D-4C92-A3AB-D271CCC294C7}" type="datetimeFigureOut">
              <a:rPr lang="en-US" smtClean="0"/>
              <a:t>11/9/2022</a:t>
            </a:fld>
            <a:endParaRPr lang="en-US" dirty="0"/>
          </a:p>
        </p:txBody>
      </p:sp>
      <p:sp>
        <p:nvSpPr>
          <p:cNvPr id="4" name="Footer Placeholder 3">
            <a:extLst>
              <a:ext uri="{FF2B5EF4-FFF2-40B4-BE49-F238E27FC236}">
                <a16:creationId xmlns:a16="http://schemas.microsoft.com/office/drawing/2014/main" id="{44A7EADB-04A4-4093-B238-438E2C7317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DDD8696-706D-440E-AE04-4C644F0613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2A5DE8-F2C4-4DB3-88D1-656DCD59E73E}" type="slidenum">
              <a:rPr lang="en-US" smtClean="0"/>
              <a:t>‹#›</a:t>
            </a:fld>
            <a:endParaRPr lang="en-US" dirty="0"/>
          </a:p>
        </p:txBody>
      </p:sp>
    </p:spTree>
    <p:extLst>
      <p:ext uri="{BB962C8B-B14F-4D97-AF65-F5344CB8AC3E}">
        <p14:creationId xmlns:p14="http://schemas.microsoft.com/office/powerpoint/2010/main" val="1789824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FB4FA-E877-413E-B608-88789D806C57}" type="datetimeFigureOut">
              <a:rPr lang="en-US" noProof="0" smtClean="0"/>
              <a:t>11/9/2022</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6304E-FDE3-4B4F-A3B7-EBE87F3FA5E2}" type="slidenum">
              <a:rPr lang="en-US" noProof="0" smtClean="0"/>
              <a:t>‹#›</a:t>
            </a:fld>
            <a:endParaRPr lang="en-US" noProof="0"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a:t>
            </a:fld>
            <a:endParaRPr lang="en-US"/>
          </a:p>
        </p:txBody>
      </p:sp>
    </p:spTree>
    <p:extLst>
      <p:ext uri="{BB962C8B-B14F-4D97-AF65-F5344CB8AC3E}">
        <p14:creationId xmlns:p14="http://schemas.microsoft.com/office/powerpoint/2010/main" val="2985530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19</a:t>
            </a:fld>
            <a:endParaRPr lang="en-US" noProof="0" dirty="0"/>
          </a:p>
        </p:txBody>
      </p:sp>
    </p:spTree>
    <p:extLst>
      <p:ext uri="{BB962C8B-B14F-4D97-AF65-F5344CB8AC3E}">
        <p14:creationId xmlns:p14="http://schemas.microsoft.com/office/powerpoint/2010/main" val="3178866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29</a:t>
            </a:fld>
            <a:endParaRPr lang="en-US" noProof="0" dirty="0"/>
          </a:p>
        </p:txBody>
      </p:sp>
    </p:spTree>
    <p:extLst>
      <p:ext uri="{BB962C8B-B14F-4D97-AF65-F5344CB8AC3E}">
        <p14:creationId xmlns:p14="http://schemas.microsoft.com/office/powerpoint/2010/main" val="1808967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30</a:t>
            </a:fld>
            <a:endParaRPr lang="en-US"/>
          </a:p>
        </p:txBody>
      </p:sp>
    </p:spTree>
    <p:extLst>
      <p:ext uri="{BB962C8B-B14F-4D97-AF65-F5344CB8AC3E}">
        <p14:creationId xmlns:p14="http://schemas.microsoft.com/office/powerpoint/2010/main" val="947546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Political subdivisions of the Commonwealth of Virginia, or agencies thereof, which operate public transit systems.</a:t>
            </a:r>
          </a:p>
        </p:txBody>
      </p:sp>
      <p:sp>
        <p:nvSpPr>
          <p:cNvPr id="4" name="Slide Number Placeholder 3"/>
          <p:cNvSpPr>
            <a:spLocks noGrp="1"/>
          </p:cNvSpPr>
          <p:nvPr>
            <p:ph type="sldNum" sz="quarter" idx="10"/>
          </p:nvPr>
        </p:nvSpPr>
        <p:spPr/>
        <p:txBody>
          <a:bodyPr/>
          <a:lstStyle/>
          <a:p>
            <a:fld id="{82869989-EB00-4EE7-BCB5-25BDC5BB29F8}" type="slidenum">
              <a:rPr lang="en-US" smtClean="0"/>
              <a:t>31</a:t>
            </a:fld>
            <a:endParaRPr lang="en-US"/>
          </a:p>
        </p:txBody>
      </p:sp>
    </p:spTree>
    <p:extLst>
      <p:ext uri="{BB962C8B-B14F-4D97-AF65-F5344CB8AC3E}">
        <p14:creationId xmlns:p14="http://schemas.microsoft.com/office/powerpoint/2010/main" val="3705278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32</a:t>
            </a:fld>
            <a:endParaRPr lang="en-US"/>
          </a:p>
        </p:txBody>
      </p:sp>
    </p:spTree>
    <p:extLst>
      <p:ext uri="{BB962C8B-B14F-4D97-AF65-F5344CB8AC3E}">
        <p14:creationId xmlns:p14="http://schemas.microsoft.com/office/powerpoint/2010/main" val="511026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33</a:t>
            </a:fld>
            <a:endParaRPr lang="en-US"/>
          </a:p>
        </p:txBody>
      </p:sp>
    </p:spTree>
    <p:extLst>
      <p:ext uri="{BB962C8B-B14F-4D97-AF65-F5344CB8AC3E}">
        <p14:creationId xmlns:p14="http://schemas.microsoft.com/office/powerpoint/2010/main" val="2739085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FTA will require adoption of a SMS (safety management system) by 2020.</a:t>
            </a:r>
          </a:p>
          <a:p>
            <a:r>
              <a:rPr lang="en-US" dirty="0"/>
              <a:t>VTLP is sponsoring TSI training on SMS this March, which will be hosted at DASH.</a:t>
            </a:r>
          </a:p>
          <a:p>
            <a:pPr lvl="2"/>
            <a:r>
              <a:rPr lang="en-US" dirty="0"/>
              <a:t>Lagging Indicators – such as claims frequency, rash of smaller accidents or incidents</a:t>
            </a:r>
          </a:p>
          <a:p>
            <a:pPr lvl="2"/>
            <a:r>
              <a:rPr lang="en-US" dirty="0"/>
              <a:t>Leading Indicators</a:t>
            </a:r>
          </a:p>
          <a:p>
            <a:pPr lvl="3"/>
            <a:r>
              <a:rPr lang="en-US" dirty="0"/>
              <a:t>Public Transit generally falls short of aviation in this area, and there are no common measures that could be used to benchmark across the industry.</a:t>
            </a:r>
          </a:p>
          <a:p>
            <a:pPr lvl="3"/>
            <a:r>
              <a:rPr lang="en-US" dirty="0"/>
              <a:t>Possible ideas – signal violations, hard brakes, speed violations, customer complaints, traffic tickets, near miss’, hours of training per driver, </a:t>
            </a:r>
          </a:p>
          <a:p>
            <a:r>
              <a:rPr lang="en-US" dirty="0"/>
              <a:t>Root Cause - a factor that caused an accident and which, if permanently eliminated through organizational or process improvement will prevent recurrences of this type of accident. </a:t>
            </a:r>
          </a:p>
          <a:p>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34</a:t>
            </a:fld>
            <a:endParaRPr lang="en-US"/>
          </a:p>
        </p:txBody>
      </p:sp>
    </p:spTree>
    <p:extLst>
      <p:ext uri="{BB962C8B-B14F-4D97-AF65-F5344CB8AC3E}">
        <p14:creationId xmlns:p14="http://schemas.microsoft.com/office/powerpoint/2010/main" val="2404512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35</a:t>
            </a:fld>
            <a:endParaRPr lang="en-US"/>
          </a:p>
        </p:txBody>
      </p:sp>
    </p:spTree>
    <p:extLst>
      <p:ext uri="{BB962C8B-B14F-4D97-AF65-F5344CB8AC3E}">
        <p14:creationId xmlns:p14="http://schemas.microsoft.com/office/powerpoint/2010/main" val="511904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5852" marR="513426" indent="21" algn="ctr">
              <a:lnSpc>
                <a:spcPct val="100041"/>
              </a:lnSpc>
              <a:spcBef>
                <a:spcPts val="616"/>
              </a:spcBef>
            </a:pPr>
            <a:r>
              <a:rPr lang="en-US" dirty="0">
                <a:solidFill>
                  <a:srgbClr val="FDFDFD"/>
                </a:solidFill>
                <a:cs typeface="Times New Roman"/>
              </a:rPr>
              <a:t>GEM</a:t>
            </a:r>
            <a:r>
              <a:rPr lang="en-US" spc="-9" dirty="0">
                <a:solidFill>
                  <a:srgbClr val="FDFDFD"/>
                </a:solidFill>
                <a:cs typeface="Times New Roman"/>
              </a:rPr>
              <a:t>’</a:t>
            </a:r>
            <a:r>
              <a:rPr lang="en-US" dirty="0">
                <a:solidFill>
                  <a:srgbClr val="FDFDFD"/>
                </a:solidFill>
                <a:cs typeface="Times New Roman"/>
              </a:rPr>
              <a:t>s</a:t>
            </a:r>
            <a:r>
              <a:rPr lang="en-US" spc="-154" dirty="0">
                <a:solidFill>
                  <a:srgbClr val="FDFDFD"/>
                </a:solidFill>
                <a:cs typeface="Times New Roman"/>
              </a:rPr>
              <a:t> </a:t>
            </a:r>
            <a:r>
              <a:rPr lang="en-US" dirty="0">
                <a:solidFill>
                  <a:srgbClr val="FDFDFD"/>
                </a:solidFill>
                <a:cs typeface="Times New Roman"/>
              </a:rPr>
              <a:t>mission</a:t>
            </a:r>
            <a:r>
              <a:rPr lang="en-US" spc="-54" dirty="0">
                <a:solidFill>
                  <a:srgbClr val="FDFDFD"/>
                </a:solidFill>
                <a:cs typeface="Times New Roman"/>
              </a:rPr>
              <a:t> </a:t>
            </a:r>
            <a:r>
              <a:rPr lang="en-US" dirty="0">
                <a:solidFill>
                  <a:srgbClr val="FDFDFD"/>
                </a:solidFill>
                <a:cs typeface="Times New Roman"/>
              </a:rPr>
              <a:t>is</a:t>
            </a:r>
            <a:r>
              <a:rPr lang="en-US" spc="44" dirty="0">
                <a:solidFill>
                  <a:srgbClr val="FDFDFD"/>
                </a:solidFill>
                <a:cs typeface="Times New Roman"/>
              </a:rPr>
              <a:t> </a:t>
            </a:r>
            <a:r>
              <a:rPr lang="en-US" dirty="0">
                <a:solidFill>
                  <a:srgbClr val="FDFDFD"/>
                </a:solidFill>
                <a:cs typeface="Times New Roman"/>
              </a:rPr>
              <a:t>to</a:t>
            </a:r>
            <a:r>
              <a:rPr lang="en-US" spc="-154" dirty="0">
                <a:solidFill>
                  <a:srgbClr val="FDFDFD"/>
                </a:solidFill>
                <a:cs typeface="Times New Roman"/>
              </a:rPr>
              <a:t> </a:t>
            </a:r>
            <a:r>
              <a:rPr lang="en-US" dirty="0">
                <a:solidFill>
                  <a:srgbClr val="FDFDFD"/>
                </a:solidFill>
                <a:cs typeface="Times New Roman"/>
              </a:rPr>
              <a:t>be</a:t>
            </a:r>
            <a:r>
              <a:rPr lang="en-US" spc="-67" dirty="0">
                <a:solidFill>
                  <a:srgbClr val="FDFDFD"/>
                </a:solidFill>
                <a:cs typeface="Times New Roman"/>
              </a:rPr>
              <a:t> </a:t>
            </a:r>
            <a:r>
              <a:rPr lang="en-US" dirty="0">
                <a:solidFill>
                  <a:srgbClr val="FDFDFD"/>
                </a:solidFill>
                <a:cs typeface="Times New Roman"/>
              </a:rPr>
              <a:t>a</a:t>
            </a:r>
            <a:r>
              <a:rPr lang="en-US" spc="48" dirty="0">
                <a:solidFill>
                  <a:srgbClr val="FDFDFD"/>
                </a:solidFill>
                <a:cs typeface="Times New Roman"/>
              </a:rPr>
              <a:t> </a:t>
            </a:r>
            <a:r>
              <a:rPr lang="en-US" dirty="0">
                <a:solidFill>
                  <a:srgbClr val="FDFDFD"/>
                </a:solidFill>
                <a:cs typeface="Times New Roman"/>
              </a:rPr>
              <a:t>long</a:t>
            </a:r>
            <a:r>
              <a:rPr lang="en-US" spc="-51" dirty="0">
                <a:solidFill>
                  <a:srgbClr val="FDFDFD"/>
                </a:solidFill>
                <a:cs typeface="Times New Roman"/>
              </a:rPr>
              <a:t>-</a:t>
            </a:r>
            <a:r>
              <a:rPr lang="en-US" dirty="0" err="1">
                <a:solidFill>
                  <a:srgbClr val="FDFDFD"/>
                </a:solidFill>
                <a:cs typeface="Times New Roman"/>
              </a:rPr>
              <a:t>teDdiverrisk</a:t>
            </a:r>
            <a:r>
              <a:rPr lang="en-US" spc="96" dirty="0">
                <a:solidFill>
                  <a:srgbClr val="FDFDFD"/>
                </a:solidFill>
                <a:cs typeface="Times New Roman"/>
              </a:rPr>
              <a:t> </a:t>
            </a:r>
            <a:r>
              <a:rPr lang="en-US" dirty="0">
                <a:solidFill>
                  <a:srgbClr val="FDFDFD"/>
                </a:solidFill>
                <a:cs typeface="Times New Roman"/>
              </a:rPr>
              <a:t>financing</a:t>
            </a:r>
            <a:r>
              <a:rPr lang="en-US" spc="-75" dirty="0">
                <a:solidFill>
                  <a:srgbClr val="FDFDFD"/>
                </a:solidFill>
                <a:cs typeface="Times New Roman"/>
              </a:rPr>
              <a:t> </a:t>
            </a:r>
            <a:r>
              <a:rPr lang="en-US" spc="-20" dirty="0">
                <a:solidFill>
                  <a:srgbClr val="FDFDFD"/>
                </a:solidFill>
                <a:cs typeface="Times New Roman"/>
              </a:rPr>
              <a:t>p</a:t>
            </a:r>
            <a:r>
              <a:rPr lang="en-US" dirty="0">
                <a:solidFill>
                  <a:srgbClr val="FDFDFD"/>
                </a:solidFill>
                <a:cs typeface="Times New Roman"/>
              </a:rPr>
              <a:t>artner</a:t>
            </a:r>
            <a:endParaRPr lang="en-US" dirty="0">
              <a:cs typeface="Times New Roman"/>
            </a:endParaRPr>
          </a:p>
          <a:p>
            <a:pPr marL="75629" marR="113154" algn="ctr">
              <a:lnSpc>
                <a:spcPct val="95825"/>
              </a:lnSpc>
              <a:spcBef>
                <a:spcPts val="82"/>
              </a:spcBef>
            </a:pPr>
            <a:r>
              <a:rPr lang="en-US" dirty="0">
                <a:solidFill>
                  <a:srgbClr val="FDFDFD"/>
                </a:solidFill>
                <a:cs typeface="Times New Roman"/>
              </a:rPr>
              <a:t>to</a:t>
            </a:r>
            <a:r>
              <a:rPr lang="en-US" spc="183" dirty="0">
                <a:solidFill>
                  <a:srgbClr val="FDFDFD"/>
                </a:solidFill>
                <a:cs typeface="Times New Roman"/>
              </a:rPr>
              <a:t> </a:t>
            </a:r>
            <a:r>
              <a:rPr lang="en-US" dirty="0">
                <a:solidFill>
                  <a:srgbClr val="FDFDFD"/>
                </a:solidFill>
                <a:cs typeface="Times New Roman"/>
              </a:rPr>
              <a:t>its</a:t>
            </a:r>
            <a:r>
              <a:rPr lang="en-US" spc="203" dirty="0">
                <a:solidFill>
                  <a:srgbClr val="FDFDFD"/>
                </a:solidFill>
                <a:cs typeface="Times New Roman"/>
              </a:rPr>
              <a:t> </a:t>
            </a:r>
            <a:r>
              <a:rPr lang="en-US" dirty="0">
                <a:solidFill>
                  <a:srgbClr val="FDFDFD"/>
                </a:solidFill>
                <a:cs typeface="Times New Roman"/>
              </a:rPr>
              <a:t>member</a:t>
            </a:r>
            <a:r>
              <a:rPr lang="en-US" spc="-59" dirty="0">
                <a:solidFill>
                  <a:srgbClr val="FDFDFD"/>
                </a:solidFill>
                <a:cs typeface="Times New Roman"/>
              </a:rPr>
              <a:t> </a:t>
            </a:r>
          </a:p>
          <a:p>
            <a:pPr marL="75629" marR="113154" algn="ctr">
              <a:lnSpc>
                <a:spcPct val="95825"/>
              </a:lnSpc>
              <a:spcBef>
                <a:spcPts val="82"/>
              </a:spcBef>
            </a:pPr>
            <a:r>
              <a:rPr lang="en-US" dirty="0">
                <a:solidFill>
                  <a:srgbClr val="FDFDFD"/>
                </a:solidFill>
                <a:cs typeface="Times New Roman"/>
              </a:rPr>
              <a:t>public</a:t>
            </a:r>
            <a:r>
              <a:rPr lang="en-US" spc="104" dirty="0">
                <a:solidFill>
                  <a:srgbClr val="FDFDFD"/>
                </a:solidFill>
                <a:cs typeface="Times New Roman"/>
              </a:rPr>
              <a:t> </a:t>
            </a:r>
            <a:r>
              <a:rPr lang="en-US" dirty="0">
                <a:solidFill>
                  <a:srgbClr val="FDFDFD"/>
                </a:solidFill>
                <a:cs typeface="Times New Roman"/>
              </a:rPr>
              <a:t>entities.</a:t>
            </a:r>
            <a:endParaRPr lang="en-US" dirty="0">
              <a:cs typeface="Times New Roman"/>
            </a:endParaRPr>
          </a:p>
          <a:p>
            <a:r>
              <a:rPr lang="en-US" dirty="0"/>
              <a:t>Diverging interests in some ways:</a:t>
            </a:r>
          </a:p>
          <a:p>
            <a:r>
              <a:rPr lang="en-US" dirty="0"/>
              <a:t>But all have one thing in common – we want to move people </a:t>
            </a:r>
            <a:r>
              <a:rPr lang="en-US" dirty="0" err="1"/>
              <a:t>safetly</a:t>
            </a:r>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36</a:t>
            </a:fld>
            <a:endParaRPr lang="en-US"/>
          </a:p>
        </p:txBody>
      </p:sp>
    </p:spTree>
    <p:extLst>
      <p:ext uri="{BB962C8B-B14F-4D97-AF65-F5344CB8AC3E}">
        <p14:creationId xmlns:p14="http://schemas.microsoft.com/office/powerpoint/2010/main" val="1686355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37</a:t>
            </a:fld>
            <a:endParaRPr lang="en-US"/>
          </a:p>
        </p:txBody>
      </p:sp>
    </p:spTree>
    <p:extLst>
      <p:ext uri="{BB962C8B-B14F-4D97-AF65-F5344CB8AC3E}">
        <p14:creationId xmlns:p14="http://schemas.microsoft.com/office/powerpoint/2010/main" val="2115266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2</a:t>
            </a:fld>
            <a:endParaRPr lang="en-US" noProof="0" dirty="0"/>
          </a:p>
        </p:txBody>
      </p:sp>
    </p:spTree>
    <p:extLst>
      <p:ext uri="{BB962C8B-B14F-4D97-AF65-F5344CB8AC3E}">
        <p14:creationId xmlns:p14="http://schemas.microsoft.com/office/powerpoint/2010/main" val="1185176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39</a:t>
            </a:fld>
            <a:endParaRPr lang="en-US"/>
          </a:p>
        </p:txBody>
      </p:sp>
    </p:spTree>
    <p:extLst>
      <p:ext uri="{BB962C8B-B14F-4D97-AF65-F5344CB8AC3E}">
        <p14:creationId xmlns:p14="http://schemas.microsoft.com/office/powerpoint/2010/main" val="3179795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42</a:t>
            </a:fld>
            <a:endParaRPr lang="en-US"/>
          </a:p>
        </p:txBody>
      </p:sp>
    </p:spTree>
    <p:extLst>
      <p:ext uri="{BB962C8B-B14F-4D97-AF65-F5344CB8AC3E}">
        <p14:creationId xmlns:p14="http://schemas.microsoft.com/office/powerpoint/2010/main" val="3179795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12</a:t>
            </a:fld>
            <a:endParaRPr lang="en-US" noProof="0" dirty="0"/>
          </a:p>
        </p:txBody>
      </p:sp>
    </p:spTree>
    <p:extLst>
      <p:ext uri="{BB962C8B-B14F-4D97-AF65-F5344CB8AC3E}">
        <p14:creationId xmlns:p14="http://schemas.microsoft.com/office/powerpoint/2010/main" val="3682834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13</a:t>
            </a:fld>
            <a:endParaRPr lang="en-US" noProof="0" dirty="0"/>
          </a:p>
        </p:txBody>
      </p:sp>
    </p:spTree>
    <p:extLst>
      <p:ext uri="{BB962C8B-B14F-4D97-AF65-F5344CB8AC3E}">
        <p14:creationId xmlns:p14="http://schemas.microsoft.com/office/powerpoint/2010/main" val="1999460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14</a:t>
            </a:fld>
            <a:endParaRPr lang="en-US" noProof="0" dirty="0"/>
          </a:p>
        </p:txBody>
      </p:sp>
    </p:spTree>
    <p:extLst>
      <p:ext uri="{BB962C8B-B14F-4D97-AF65-F5344CB8AC3E}">
        <p14:creationId xmlns:p14="http://schemas.microsoft.com/office/powerpoint/2010/main" val="2815897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15</a:t>
            </a:fld>
            <a:endParaRPr lang="en-US" noProof="0" dirty="0"/>
          </a:p>
        </p:txBody>
      </p:sp>
    </p:spTree>
    <p:extLst>
      <p:ext uri="{BB962C8B-B14F-4D97-AF65-F5344CB8AC3E}">
        <p14:creationId xmlns:p14="http://schemas.microsoft.com/office/powerpoint/2010/main" val="2107217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16</a:t>
            </a:fld>
            <a:endParaRPr lang="en-US" noProof="0" dirty="0"/>
          </a:p>
        </p:txBody>
      </p:sp>
    </p:spTree>
    <p:extLst>
      <p:ext uri="{BB962C8B-B14F-4D97-AF65-F5344CB8AC3E}">
        <p14:creationId xmlns:p14="http://schemas.microsoft.com/office/powerpoint/2010/main" val="3378592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17</a:t>
            </a:fld>
            <a:endParaRPr lang="en-US" noProof="0" dirty="0"/>
          </a:p>
        </p:txBody>
      </p:sp>
    </p:spTree>
    <p:extLst>
      <p:ext uri="{BB962C8B-B14F-4D97-AF65-F5344CB8AC3E}">
        <p14:creationId xmlns:p14="http://schemas.microsoft.com/office/powerpoint/2010/main" val="2547545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18</a:t>
            </a:fld>
            <a:endParaRPr lang="en-US" noProof="0" dirty="0"/>
          </a:p>
        </p:txBody>
      </p:sp>
    </p:spTree>
    <p:extLst>
      <p:ext uri="{BB962C8B-B14F-4D97-AF65-F5344CB8AC3E}">
        <p14:creationId xmlns:p14="http://schemas.microsoft.com/office/powerpoint/2010/main" val="3852133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43650" y="798717"/>
            <a:ext cx="1259003" cy="1187254"/>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49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541475" y="1517543"/>
            <a:ext cx="1061178" cy="1000703"/>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63713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Envelope">
            <a:extLst>
              <a:ext uri="{FF2B5EF4-FFF2-40B4-BE49-F238E27FC236}">
                <a16:creationId xmlns:a16="http://schemas.microsoft.com/office/drawing/2014/main" id="{A686352B-226C-4579-B831-0DC14EC389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Graphic 19" descr="Network">
            <a:extLst>
              <a:ext uri="{FF2B5EF4-FFF2-40B4-BE49-F238E27FC236}">
                <a16:creationId xmlns:a16="http://schemas.microsoft.com/office/drawing/2014/main" id="{460C8169-012B-451A-A6C2-6FEC0DC82A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noProof="0" dirty="0"/>
              <a:t>Website </a:t>
            </a:r>
            <a:r>
              <a:rPr lang="en-US" noProof="0" dirty="0" err="1"/>
              <a:t>url</a:t>
            </a:r>
            <a:r>
              <a:rPr lang="en-US" noProof="0" dirty="0"/>
              <a:t> here</a:t>
            </a:r>
          </a:p>
        </p:txBody>
      </p: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noProof="0"/>
              <a:t>Click to edit Master title style</a:t>
            </a:r>
            <a:endParaRPr lang="en-US" noProof="0" dirty="0"/>
          </a:p>
        </p:txBody>
      </p:sp>
      <p:pic>
        <p:nvPicPr>
          <p:cNvPr id="2" name="Picture 1">
            <a:extLst>
              <a:ext uri="{FF2B5EF4-FFF2-40B4-BE49-F238E27FC236}">
                <a16:creationId xmlns:a16="http://schemas.microsoft.com/office/drawing/2014/main" id="{E0939A92-8E65-4B1A-B0CC-308F3AE8F78E}"/>
              </a:ext>
            </a:extLst>
          </p:cNvPr>
          <p:cNvPicPr>
            <a:picLocks noChangeAspect="1"/>
          </p:cNvPicPr>
          <p:nvPr userDrawn="1"/>
        </p:nvPicPr>
        <p:blipFill>
          <a:blip r:embed="rId4"/>
          <a:stretch>
            <a:fillRect/>
          </a:stretch>
        </p:blipFill>
        <p:spPr>
          <a:xfrm>
            <a:off x="10324488" y="-66789"/>
            <a:ext cx="2130013" cy="2070570"/>
          </a:xfrm>
          <a:prstGeom prst="rect">
            <a:avLst/>
          </a:prstGeom>
        </p:spPr>
      </p:pic>
    </p:spTree>
    <p:extLst>
      <p:ext uri="{BB962C8B-B14F-4D97-AF65-F5344CB8AC3E}">
        <p14:creationId xmlns:p14="http://schemas.microsoft.com/office/powerpoint/2010/main" val="810107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2" name="Picture 11">
            <a:extLst>
              <a:ext uri="{FF2B5EF4-FFF2-40B4-BE49-F238E27FC236}">
                <a16:creationId xmlns:a16="http://schemas.microsoft.com/office/drawing/2014/main" id="{EC2DFD46-BF74-47BA-A496-92ED1979C36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2046" y="6292427"/>
            <a:ext cx="1073019" cy="352018"/>
          </a:xfrm>
          <a:prstGeom prst="rect">
            <a:avLst/>
          </a:prstGeom>
        </p:spPr>
      </p:pic>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3789758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332150F9-14BF-4DCB-884D-49596914C2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2046" y="6292427"/>
            <a:ext cx="1073019" cy="352018"/>
          </a:xfrm>
          <a:prstGeom prst="rect">
            <a:avLst/>
          </a:prstGeom>
        </p:spPr>
      </p:pic>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092934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1" name="Picture 20">
            <a:extLst>
              <a:ext uri="{FF2B5EF4-FFF2-40B4-BE49-F238E27FC236}">
                <a16:creationId xmlns:a16="http://schemas.microsoft.com/office/drawing/2014/main" id="{03383C6B-3BE4-4380-AF26-1C21492FCE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2046" y="6292427"/>
            <a:ext cx="1073019" cy="352018"/>
          </a:xfrm>
          <a:prstGeom prst="rect">
            <a:avLst/>
          </a:prstGeom>
        </p:spPr>
      </p:pic>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461794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pic>
        <p:nvPicPr>
          <p:cNvPr id="8" name="Picture 7">
            <a:extLst>
              <a:ext uri="{FF2B5EF4-FFF2-40B4-BE49-F238E27FC236}">
                <a16:creationId xmlns:a16="http://schemas.microsoft.com/office/drawing/2014/main" id="{06298D65-1027-4897-A948-DCEEF8FC3D9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2046" y="6292427"/>
            <a:ext cx="1073019" cy="352018"/>
          </a:xfrm>
          <a:prstGeom prst="rect">
            <a:avLst/>
          </a:prstGeom>
        </p:spPr>
      </p:pic>
    </p:spTree>
    <p:extLst>
      <p:ext uri="{BB962C8B-B14F-4D97-AF65-F5344CB8AC3E}">
        <p14:creationId xmlns:p14="http://schemas.microsoft.com/office/powerpoint/2010/main" val="2107185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91881DEA-0ECB-4310-ADF5-4337ACB433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2046" y="6292427"/>
            <a:ext cx="1073019" cy="352018"/>
          </a:xfrm>
          <a:prstGeom prst="rect">
            <a:avLst/>
          </a:prstGeom>
        </p:spPr>
      </p:pic>
    </p:spTree>
    <p:extLst>
      <p:ext uri="{BB962C8B-B14F-4D97-AF65-F5344CB8AC3E}">
        <p14:creationId xmlns:p14="http://schemas.microsoft.com/office/powerpoint/2010/main" val="3025310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5" name="Group 4"/>
          <p:cNvGrpSpPr/>
          <p:nvPr userDrawn="1"/>
        </p:nvGrpSpPr>
        <p:grpSpPr bwMode="hidden">
          <a:xfrm>
            <a:off x="-1" y="0"/>
            <a:ext cx="12192002" cy="6858000"/>
            <a:chOff x="-1" y="0"/>
            <a:chExt cx="12192002" cy="6858000"/>
          </a:xfrm>
        </p:grpSpPr>
        <p:cxnSp>
          <p:nvCxnSpPr>
            <p:cNvPr id="6" name="Straight Connector 5"/>
            <p:cNvCxnSpPr/>
            <p:nvPr/>
          </p:nvCxnSpPr>
          <p:spPr bwMode="hidden">
            <a:xfrm>
              <a:off x="61019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bwMode="hidden">
            <a:xfrm>
              <a:off x="182933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hidden">
            <a:xfrm>
              <a:off x="304847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426760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548674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670588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792502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914416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1036329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1158243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2819" y="38648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2819" y="1611181"/>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2835877"/>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4060573"/>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5285269"/>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650996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userDrawn="1"/>
          </p:nvGrpSpPr>
          <p:grpSpPr bwMode="hidden">
            <a:xfrm>
              <a:off x="-1" y="0"/>
              <a:ext cx="12192001" cy="6858000"/>
              <a:chOff x="-1" y="0"/>
              <a:chExt cx="12192001" cy="6858000"/>
            </a:xfrm>
          </p:grpSpPr>
          <p:cxnSp>
            <p:nvCxnSpPr>
              <p:cNvPr id="41" name="Straight Connector 40"/>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510650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bwMode="hidden">
              <a:xfrm>
                <a:off x="6327885" y="0"/>
                <a:ext cx="5864115" cy="5898673"/>
                <a:chOff x="6327885" y="0"/>
                <a:chExt cx="5864115" cy="5898673"/>
              </a:xfrm>
            </p:grpSpPr>
            <p:cxnSp>
              <p:nvCxnSpPr>
                <p:cNvPr id="52" name="Straight Connector 51"/>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bwMode="hidden">
            <a:xfrm flipH="1">
              <a:off x="0" y="0"/>
              <a:ext cx="12192001" cy="6858000"/>
              <a:chOff x="-1" y="0"/>
              <a:chExt cx="12192001" cy="6858000"/>
            </a:xfrm>
          </p:grpSpPr>
          <p:cxnSp>
            <p:nvCxnSpPr>
              <p:cNvPr id="25" name="Straight Connector 24"/>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515064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bwMode="hidden">
              <a:xfrm>
                <a:off x="6327885" y="0"/>
                <a:ext cx="5864115" cy="5898673"/>
                <a:chOff x="6327885" y="0"/>
                <a:chExt cx="5864115" cy="5898673"/>
              </a:xfrm>
            </p:grpSpPr>
            <p:cxnSp>
              <p:nvCxnSpPr>
                <p:cNvPr id="36" name="Straight Connector 35"/>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ctrTitle"/>
          </p:nvPr>
        </p:nvSpPr>
        <p:spPr>
          <a:xfrm>
            <a:off x="1293845" y="1909346"/>
            <a:ext cx="9604310" cy="3383280"/>
          </a:xfrm>
        </p:spPr>
        <p:txBody>
          <a:bodyPr anchor="b">
            <a:normAutofit/>
          </a:bodyPr>
          <a:lstStyle>
            <a:lvl1pPr algn="l">
              <a:lnSpc>
                <a:spcPct val="76000"/>
              </a:lnSpc>
              <a:defRPr sz="8000" cap="none"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3845" y="5432564"/>
            <a:ext cx="9604310" cy="457200"/>
          </a:xfrm>
        </p:spPr>
        <p:txBody>
          <a:bodyPr>
            <a:normAutofit/>
          </a:bodyPr>
          <a:lstStyle>
            <a:lvl1pPr marL="0" indent="0" algn="l">
              <a:spcBef>
                <a:spcPts val="0"/>
              </a:spcBef>
              <a:buNone/>
              <a:defRPr sz="20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58" name="Straight Connector 57"/>
          <p:cNvCxnSpPr/>
          <p:nvPr userDrawn="1"/>
        </p:nvCxnSpPr>
        <p:spPr>
          <a:xfrm>
            <a:off x="1295400" y="5294175"/>
            <a:ext cx="96012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129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Content Placeholder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68825" y="6219011"/>
            <a:ext cx="1638496" cy="535019"/>
          </a:xfrm>
          <a:prstGeom prst="rect">
            <a:avLst/>
          </a:prstGeom>
        </p:spPr>
      </p:pic>
      <p:sp>
        <p:nvSpPr>
          <p:cNvPr id="5" name="Text Placeholder 4"/>
          <p:cNvSpPr>
            <a:spLocks noGrp="1"/>
          </p:cNvSpPr>
          <p:nvPr>
            <p:ph type="body" sz="quarter" idx="13"/>
          </p:nvPr>
        </p:nvSpPr>
        <p:spPr>
          <a:xfrm>
            <a:off x="1295400" y="1981200"/>
            <a:ext cx="9521092" cy="38099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8355" y="5857319"/>
            <a:ext cx="987636" cy="896711"/>
          </a:xfrm>
          <a:prstGeom prst="rect">
            <a:avLst/>
          </a:prstGeom>
        </p:spPr>
      </p:pic>
    </p:spTree>
    <p:extLst>
      <p:ext uri="{BB962C8B-B14F-4D97-AF65-F5344CB8AC3E}">
        <p14:creationId xmlns:p14="http://schemas.microsoft.com/office/powerpoint/2010/main" val="209327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Content Placeholder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68825" y="6219011"/>
            <a:ext cx="1638496" cy="535019"/>
          </a:xfrm>
          <a:prstGeom prst="rect">
            <a:avLst/>
          </a:prstGeom>
        </p:spPr>
      </p:pic>
      <p:sp>
        <p:nvSpPr>
          <p:cNvPr id="5" name="Text Placeholder 4"/>
          <p:cNvSpPr>
            <a:spLocks noGrp="1"/>
          </p:cNvSpPr>
          <p:nvPr>
            <p:ph type="body" sz="quarter" idx="13"/>
          </p:nvPr>
        </p:nvSpPr>
        <p:spPr>
          <a:xfrm>
            <a:off x="1295400" y="1981200"/>
            <a:ext cx="9521092" cy="38099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8355" y="5857319"/>
            <a:ext cx="987636" cy="896711"/>
          </a:xfrm>
          <a:prstGeom prst="rect">
            <a:avLst/>
          </a:prstGeom>
        </p:spPr>
      </p:pic>
    </p:spTree>
    <p:extLst>
      <p:ext uri="{BB962C8B-B14F-4D97-AF65-F5344CB8AC3E}">
        <p14:creationId xmlns:p14="http://schemas.microsoft.com/office/powerpoint/2010/main" val="118816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15734FE-C7BE-4E70-A070-207175B391B8}"/>
              </a:ext>
            </a:extLst>
          </p:cNvPr>
          <p:cNvPicPr>
            <a:picLocks noChangeAspect="1"/>
          </p:cNvPicPr>
          <p:nvPr userDrawn="1"/>
        </p:nvPicPr>
        <p:blipFill>
          <a:blip r:embed="rId2"/>
          <a:stretch>
            <a:fillRect/>
          </a:stretch>
        </p:blipFill>
        <p:spPr>
          <a:xfrm>
            <a:off x="10570374" y="0"/>
            <a:ext cx="1821628" cy="1770791"/>
          </a:xfrm>
          <a:prstGeom prst="rect">
            <a:avLst/>
          </a:prstGeom>
        </p:spPr>
      </p:pic>
    </p:spTree>
    <p:extLst>
      <p:ext uri="{BB962C8B-B14F-4D97-AF65-F5344CB8AC3E}">
        <p14:creationId xmlns:p14="http://schemas.microsoft.com/office/powerpoint/2010/main" val="13121408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Content Placeholder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68825" y="6219011"/>
            <a:ext cx="1638496" cy="535019"/>
          </a:xfrm>
          <a:prstGeom prst="rect">
            <a:avLst/>
          </a:prstGeom>
        </p:spPr>
      </p:pic>
      <p:sp>
        <p:nvSpPr>
          <p:cNvPr id="5" name="Text Placeholder 4"/>
          <p:cNvSpPr>
            <a:spLocks noGrp="1"/>
          </p:cNvSpPr>
          <p:nvPr>
            <p:ph type="body" sz="quarter" idx="13"/>
          </p:nvPr>
        </p:nvSpPr>
        <p:spPr>
          <a:xfrm>
            <a:off x="1295400" y="1981200"/>
            <a:ext cx="9521092" cy="38099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8355" y="5857319"/>
            <a:ext cx="987636" cy="896711"/>
          </a:xfrm>
          <a:prstGeom prst="rect">
            <a:avLst/>
          </a:prstGeom>
        </p:spPr>
      </p:pic>
    </p:spTree>
    <p:extLst>
      <p:ext uri="{BB962C8B-B14F-4D97-AF65-F5344CB8AC3E}">
        <p14:creationId xmlns:p14="http://schemas.microsoft.com/office/powerpoint/2010/main" val="2038763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Content Placeholder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68825" y="6219011"/>
            <a:ext cx="1638496" cy="535019"/>
          </a:xfrm>
          <a:prstGeom prst="rect">
            <a:avLst/>
          </a:prstGeom>
        </p:spPr>
      </p:pic>
      <p:sp>
        <p:nvSpPr>
          <p:cNvPr id="5" name="Text Placeholder 4"/>
          <p:cNvSpPr>
            <a:spLocks noGrp="1"/>
          </p:cNvSpPr>
          <p:nvPr>
            <p:ph type="body" sz="quarter" idx="13"/>
          </p:nvPr>
        </p:nvSpPr>
        <p:spPr>
          <a:xfrm>
            <a:off x="1295400" y="1981200"/>
            <a:ext cx="9521092" cy="38099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8355" y="5857319"/>
            <a:ext cx="987636" cy="896711"/>
          </a:xfrm>
          <a:prstGeom prst="rect">
            <a:avLst/>
          </a:prstGeom>
        </p:spPr>
      </p:pic>
    </p:spTree>
    <p:extLst>
      <p:ext uri="{BB962C8B-B14F-4D97-AF65-F5344CB8AC3E}">
        <p14:creationId xmlns:p14="http://schemas.microsoft.com/office/powerpoint/2010/main" val="167245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Content Placeholder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68825" y="6219011"/>
            <a:ext cx="1638496" cy="535019"/>
          </a:xfrm>
          <a:prstGeom prst="rect">
            <a:avLst/>
          </a:prstGeom>
        </p:spPr>
      </p:pic>
      <p:sp>
        <p:nvSpPr>
          <p:cNvPr id="5" name="Text Placeholder 4"/>
          <p:cNvSpPr>
            <a:spLocks noGrp="1"/>
          </p:cNvSpPr>
          <p:nvPr>
            <p:ph type="body" sz="quarter" idx="13"/>
          </p:nvPr>
        </p:nvSpPr>
        <p:spPr>
          <a:xfrm>
            <a:off x="1295400" y="1981200"/>
            <a:ext cx="9521092" cy="38099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8355" y="5857319"/>
            <a:ext cx="987636" cy="896711"/>
          </a:xfrm>
          <a:prstGeom prst="rect">
            <a:avLst/>
          </a:prstGeom>
        </p:spPr>
      </p:pic>
    </p:spTree>
    <p:extLst>
      <p:ext uri="{BB962C8B-B14F-4D97-AF65-F5344CB8AC3E}">
        <p14:creationId xmlns:p14="http://schemas.microsoft.com/office/powerpoint/2010/main" val="92519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Content Placeholder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68825" y="6219011"/>
            <a:ext cx="1638496" cy="535019"/>
          </a:xfrm>
          <a:prstGeom prst="rect">
            <a:avLst/>
          </a:prstGeom>
        </p:spPr>
      </p:pic>
      <p:sp>
        <p:nvSpPr>
          <p:cNvPr id="5" name="Text Placeholder 4"/>
          <p:cNvSpPr>
            <a:spLocks noGrp="1"/>
          </p:cNvSpPr>
          <p:nvPr>
            <p:ph type="body" sz="quarter" idx="13"/>
          </p:nvPr>
        </p:nvSpPr>
        <p:spPr>
          <a:xfrm>
            <a:off x="1295400" y="1981200"/>
            <a:ext cx="9521092" cy="38099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8355" y="5857319"/>
            <a:ext cx="987636" cy="896711"/>
          </a:xfrm>
          <a:prstGeom prst="rect">
            <a:avLst/>
          </a:prstGeom>
        </p:spPr>
      </p:pic>
    </p:spTree>
    <p:extLst>
      <p:ext uri="{BB962C8B-B14F-4D97-AF65-F5344CB8AC3E}">
        <p14:creationId xmlns:p14="http://schemas.microsoft.com/office/powerpoint/2010/main" val="201681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Content Placeholder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68825" y="6219011"/>
            <a:ext cx="1638496" cy="535019"/>
          </a:xfrm>
          <a:prstGeom prst="rect">
            <a:avLst/>
          </a:prstGeom>
        </p:spPr>
      </p:pic>
      <p:sp>
        <p:nvSpPr>
          <p:cNvPr id="5" name="Text Placeholder 4"/>
          <p:cNvSpPr>
            <a:spLocks noGrp="1"/>
          </p:cNvSpPr>
          <p:nvPr>
            <p:ph type="body" sz="quarter" idx="13"/>
          </p:nvPr>
        </p:nvSpPr>
        <p:spPr>
          <a:xfrm>
            <a:off x="1295400" y="1981200"/>
            <a:ext cx="9521092" cy="38099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8355" y="5857319"/>
            <a:ext cx="987636" cy="896711"/>
          </a:xfrm>
          <a:prstGeom prst="rect">
            <a:avLst/>
          </a:prstGeom>
        </p:spPr>
      </p:pic>
    </p:spTree>
    <p:extLst>
      <p:ext uri="{BB962C8B-B14F-4D97-AF65-F5344CB8AC3E}">
        <p14:creationId xmlns:p14="http://schemas.microsoft.com/office/powerpoint/2010/main" val="195101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endParaRPr lang="en-US" noProof="0" dirty="0"/>
          </a:p>
        </p:txBody>
      </p:sp>
      <p:pic>
        <p:nvPicPr>
          <p:cNvPr id="9" name="Picture 8">
            <a:extLst>
              <a:ext uri="{FF2B5EF4-FFF2-40B4-BE49-F238E27FC236}">
                <a16:creationId xmlns:a16="http://schemas.microsoft.com/office/drawing/2014/main" id="{7AD58747-5DF1-4C90-AABF-08051556C1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592" y="5984140"/>
            <a:ext cx="719375" cy="6783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04955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2046" y="6292427"/>
            <a:ext cx="1073019" cy="352018"/>
          </a:xfrm>
          <a:prstGeom prst="rect">
            <a:avLst/>
          </a:prstGeom>
        </p:spPr>
      </p:pic>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1696208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2046" y="6292427"/>
            <a:ext cx="1073019" cy="352018"/>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19699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2046" y="6292427"/>
            <a:ext cx="1073019" cy="352018"/>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a:t>Click icon to add picture</a:t>
            </a:r>
            <a:endParaRPr lang="en-US" noProof="0" dirty="0"/>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174103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2046" y="6292427"/>
            <a:ext cx="1073019" cy="352018"/>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89140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2046" y="6292427"/>
            <a:ext cx="1073019" cy="352018"/>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Tree>
    <p:extLst>
      <p:ext uri="{BB962C8B-B14F-4D97-AF65-F5344CB8AC3E}">
        <p14:creationId xmlns:p14="http://schemas.microsoft.com/office/powerpoint/2010/main" val="1564760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2046" y="6292427"/>
            <a:ext cx="1073019" cy="352018"/>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Tree>
    <p:extLst>
      <p:ext uri="{BB962C8B-B14F-4D97-AF65-F5344CB8AC3E}">
        <p14:creationId xmlns:p14="http://schemas.microsoft.com/office/powerpoint/2010/main" val="3876503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11/9/2022</a:t>
            </a:fld>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1" r:id="rId5"/>
    <p:sldLayoutId id="2147483662" r:id="rId6"/>
    <p:sldLayoutId id="2147483663" r:id="rId7"/>
    <p:sldLayoutId id="2147483654" r:id="rId8"/>
    <p:sldLayoutId id="2147483664" r:id="rId9"/>
    <p:sldLayoutId id="2147483665" r:id="rId10"/>
    <p:sldLayoutId id="2147483666"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hyperlink" Target="https://www.wmata.com/about/records/upload/FY2023-Approved-Budget-Final.pdf"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svg"/><Relationship Id="rId4" Type="http://schemas.openxmlformats.org/officeDocument/2006/relationships/image" Target="../media/image16.jpeg"/><Relationship Id="rId9" Type="http://schemas.openxmlformats.org/officeDocument/2006/relationships/image" Target="../media/image21.png"/><Relationship Id="rId14" Type="http://schemas.openxmlformats.org/officeDocument/2006/relationships/image" Target="../media/image26.jpe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hyperlink" Target="http://www.dashbus.com/0414ATC"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50.jpg"/></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5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28.svg"/><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0.jpeg"/><Relationship Id="rId1" Type="http://schemas.openxmlformats.org/officeDocument/2006/relationships/slideLayout" Target="../slideLayouts/slideLayout5.xml"/><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alexandriava.gov/transportation-planning/rail-projects-and-partners" TargetMode="External"/><Relationship Id="rId1" Type="http://schemas.openxmlformats.org/officeDocument/2006/relationships/slideLayout" Target="../slideLayouts/slideLayout13.xml"/><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9">
            <a:extLst>
              <a:ext uri="{FF2B5EF4-FFF2-40B4-BE49-F238E27FC236}">
                <a16:creationId xmlns:a16="http://schemas.microsoft.com/office/drawing/2014/main" id="{CF143FEA-6E93-4548-8A9B-318F437CD887}"/>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3523488" y="10"/>
            <a:ext cx="8668512" cy="6857990"/>
          </a:xfrm>
          <a:prstGeom prst="rect">
            <a:avLst/>
          </a:prstGeom>
        </p:spPr>
      </p:pic>
      <p:sp>
        <p:nvSpPr>
          <p:cNvPr id="17" name="Rectangle 1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8EF7BD-FE81-4B20-8DC5-0B3EB736F9F8}"/>
              </a:ext>
            </a:extLst>
          </p:cNvPr>
          <p:cNvSpPr>
            <a:spLocks noGrp="1"/>
          </p:cNvSpPr>
          <p:nvPr>
            <p:ph type="ctrTitle"/>
          </p:nvPr>
        </p:nvSpPr>
        <p:spPr>
          <a:xfrm>
            <a:off x="477981" y="1122363"/>
            <a:ext cx="4023360" cy="3204134"/>
          </a:xfrm>
        </p:spPr>
        <p:txBody>
          <a:bodyPr vert="horz" lIns="91440" tIns="45720" rIns="91440" bIns="45720" rtlCol="0" anchor="b">
            <a:normAutofit/>
          </a:bodyPr>
          <a:lstStyle/>
          <a:p>
            <a:r>
              <a:rPr lang="en-US" sz="4800" dirty="0">
                <a:solidFill>
                  <a:schemeClr val="tx1"/>
                </a:solidFill>
              </a:rPr>
              <a:t>Meeting will begin soon</a:t>
            </a:r>
          </a:p>
        </p:txBody>
      </p:sp>
      <p:sp>
        <p:nvSpPr>
          <p:cNvPr id="3" name="Subtitle 2">
            <a:extLst>
              <a:ext uri="{FF2B5EF4-FFF2-40B4-BE49-F238E27FC236}">
                <a16:creationId xmlns:a16="http://schemas.microsoft.com/office/drawing/2014/main" id="{1AFF0EFE-C50F-44EB-8978-B97795477C9E}"/>
              </a:ext>
            </a:extLst>
          </p:cNvPr>
          <p:cNvSpPr>
            <a:spLocks noGrp="1"/>
          </p:cNvSpPr>
          <p:nvPr>
            <p:ph type="subTitle" idx="1"/>
          </p:nvPr>
        </p:nvSpPr>
        <p:spPr>
          <a:xfrm>
            <a:off x="477980" y="4872922"/>
            <a:ext cx="4023359" cy="1208141"/>
          </a:xfrm>
        </p:spPr>
        <p:txBody>
          <a:bodyPr vert="horz" lIns="91440" tIns="45720" rIns="91440" bIns="45720" rtlCol="0">
            <a:normAutofit/>
          </a:bodyPr>
          <a:lstStyle/>
          <a:p>
            <a:r>
              <a:rPr lang="en-US" sz="2000" dirty="0"/>
              <a:t>Alexandria transit company</a:t>
            </a:r>
          </a:p>
          <a:p>
            <a:r>
              <a:rPr lang="en-US" sz="2000" dirty="0"/>
              <a:t>Board of directors meeting</a:t>
            </a:r>
          </a:p>
          <a:p>
            <a:r>
              <a:rPr lang="en-US" sz="2000" dirty="0"/>
              <a:t>November 09, 2022</a:t>
            </a: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98987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86E55-B3ED-894D-BA7A-7AF5068EF9F6}"/>
              </a:ext>
            </a:extLst>
          </p:cNvPr>
          <p:cNvSpPr>
            <a:spLocks noGrp="1"/>
          </p:cNvSpPr>
          <p:nvPr>
            <p:ph type="title"/>
          </p:nvPr>
        </p:nvSpPr>
        <p:spPr>
          <a:xfrm>
            <a:off x="192180" y="2126401"/>
            <a:ext cx="4937211" cy="2605197"/>
          </a:xfrm>
        </p:spPr>
        <p:txBody>
          <a:bodyPr/>
          <a:lstStyle/>
          <a:p>
            <a:pPr algn="ctr"/>
            <a:r>
              <a:rPr lang="en-US" sz="4000" dirty="0"/>
              <a:t>Other Board Member Reports and Updates</a:t>
            </a:r>
          </a:p>
        </p:txBody>
      </p:sp>
      <p:sp>
        <p:nvSpPr>
          <p:cNvPr id="4" name="Slide Number Placeholder 3">
            <a:extLst>
              <a:ext uri="{FF2B5EF4-FFF2-40B4-BE49-F238E27FC236}">
                <a16:creationId xmlns:a16="http://schemas.microsoft.com/office/drawing/2014/main" id="{6BB34144-639B-D343-9582-65B071EEFF97}"/>
              </a:ext>
            </a:extLst>
          </p:cNvPr>
          <p:cNvSpPr>
            <a:spLocks noGrp="1"/>
          </p:cNvSpPr>
          <p:nvPr>
            <p:ph type="sldNum" sz="quarter" idx="12"/>
          </p:nvPr>
        </p:nvSpPr>
        <p:spPr/>
        <p:txBody>
          <a:bodyPr/>
          <a:lstStyle/>
          <a:p>
            <a:fld id="{9EC71654-96A5-4280-94F3-931C61A9F92C}" type="slidenum">
              <a:rPr lang="en-US" noProof="0" smtClean="0"/>
              <a:pPr/>
              <a:t>10</a:t>
            </a:fld>
            <a:endParaRPr lang="en-US" noProof="0" dirty="0"/>
          </a:p>
        </p:txBody>
      </p:sp>
      <p:pic>
        <p:nvPicPr>
          <p:cNvPr id="10" name="Picture Placeholder 9" descr="Users">
            <a:extLst>
              <a:ext uri="{FF2B5EF4-FFF2-40B4-BE49-F238E27FC236}">
                <a16:creationId xmlns:a16="http://schemas.microsoft.com/office/drawing/2014/main" id="{11F2093A-CD1A-224F-A5D5-3F2E62CE0D8F}"/>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a:stretch/>
        </p:blipFill>
        <p:spPr>
          <a:xfrm>
            <a:off x="6126214" y="1629295"/>
            <a:ext cx="3505892" cy="3505892"/>
          </a:xfrm>
        </p:spPr>
      </p:pic>
      <p:sp>
        <p:nvSpPr>
          <p:cNvPr id="16" name="TextBox 15">
            <a:extLst>
              <a:ext uri="{FF2B5EF4-FFF2-40B4-BE49-F238E27FC236}">
                <a16:creationId xmlns:a16="http://schemas.microsoft.com/office/drawing/2014/main" id="{19E5C1BA-0D84-8D44-B10B-DC61B03FAFD4}"/>
              </a:ext>
            </a:extLst>
          </p:cNvPr>
          <p:cNvSpPr txBox="1"/>
          <p:nvPr/>
        </p:nvSpPr>
        <p:spPr>
          <a:xfrm>
            <a:off x="9460312" y="6132573"/>
            <a:ext cx="1903384" cy="646331"/>
          </a:xfrm>
          <a:prstGeom prst="rect">
            <a:avLst/>
          </a:prstGeom>
          <a:noFill/>
        </p:spPr>
        <p:txBody>
          <a:bodyPr wrap="square" rtlCol="0">
            <a:spAutoFit/>
          </a:bodyPr>
          <a:lstStyle/>
          <a:p>
            <a:pPr algn="r"/>
            <a:r>
              <a:rPr lang="en-US" sz="1200" dirty="0"/>
              <a:t>Agenda Item: 3c</a:t>
            </a:r>
          </a:p>
          <a:p>
            <a:pPr algn="r"/>
            <a:r>
              <a:rPr lang="en-US" sz="1200" dirty="0"/>
              <a:t>Board Packet Page: N/A</a:t>
            </a:r>
          </a:p>
          <a:p>
            <a:pPr algn="r"/>
            <a:r>
              <a:rPr lang="en-US" sz="1200" dirty="0"/>
              <a:t>Board Action: FYI</a:t>
            </a:r>
          </a:p>
        </p:txBody>
      </p:sp>
    </p:spTree>
    <p:extLst>
      <p:ext uri="{BB962C8B-B14F-4D97-AF65-F5344CB8AC3E}">
        <p14:creationId xmlns:p14="http://schemas.microsoft.com/office/powerpoint/2010/main" val="743997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02A67-4D92-3B4D-8DC6-A34DF157D68F}"/>
              </a:ext>
            </a:extLst>
          </p:cNvPr>
          <p:cNvSpPr>
            <a:spLocks noGrp="1"/>
          </p:cNvSpPr>
          <p:nvPr>
            <p:ph type="title"/>
          </p:nvPr>
        </p:nvSpPr>
        <p:spPr>
          <a:xfrm>
            <a:off x="211138" y="2766218"/>
            <a:ext cx="4937211" cy="1325563"/>
          </a:xfrm>
        </p:spPr>
        <p:txBody>
          <a:bodyPr/>
          <a:lstStyle/>
          <a:p>
            <a:pPr algn="ctr"/>
            <a:r>
              <a:rPr lang="en-US" dirty="0"/>
              <a:t>General managers reports</a:t>
            </a:r>
          </a:p>
        </p:txBody>
      </p:sp>
      <p:sp>
        <p:nvSpPr>
          <p:cNvPr id="4" name="Slide Number Placeholder 3">
            <a:extLst>
              <a:ext uri="{FF2B5EF4-FFF2-40B4-BE49-F238E27FC236}">
                <a16:creationId xmlns:a16="http://schemas.microsoft.com/office/drawing/2014/main" id="{8B245706-15C4-BF4F-9EAC-717C1FD1B9F6}"/>
              </a:ext>
            </a:extLst>
          </p:cNvPr>
          <p:cNvSpPr>
            <a:spLocks noGrp="1"/>
          </p:cNvSpPr>
          <p:nvPr>
            <p:ph type="sldNum" sz="quarter" idx="12"/>
          </p:nvPr>
        </p:nvSpPr>
        <p:spPr/>
        <p:txBody>
          <a:bodyPr/>
          <a:lstStyle/>
          <a:p>
            <a:fld id="{9EC71654-96A5-4280-94F3-931C61A9F92C}" type="slidenum">
              <a:rPr lang="en-US" noProof="0" smtClean="0"/>
              <a:pPr/>
              <a:t>11</a:t>
            </a:fld>
            <a:endParaRPr lang="en-US" noProof="0" dirty="0"/>
          </a:p>
        </p:txBody>
      </p:sp>
      <p:pic>
        <p:nvPicPr>
          <p:cNvPr id="7" name="Picture Placeholder 6">
            <a:extLst>
              <a:ext uri="{FF2B5EF4-FFF2-40B4-BE49-F238E27FC236}">
                <a16:creationId xmlns:a16="http://schemas.microsoft.com/office/drawing/2014/main" id="{22E6B56B-8EBF-1340-869C-EE513340D226}"/>
              </a:ext>
            </a:extLst>
          </p:cNvPr>
          <p:cNvPicPr>
            <a:picLocks noGrp="1" noChangeAspect="1"/>
          </p:cNvPicPr>
          <p:nvPr>
            <p:ph type="pic" sz="quarter" idx="13"/>
          </p:nvPr>
        </p:nvPicPr>
        <p:blipFill rotWithShape="1">
          <a:blip r:embed="rId2"/>
          <a:srcRect l="21981" r="12346"/>
          <a:stretch/>
        </p:blipFill>
        <p:spPr>
          <a:xfrm>
            <a:off x="6096000" y="1627565"/>
            <a:ext cx="3592297" cy="3602870"/>
          </a:xfrm>
        </p:spPr>
      </p:pic>
      <p:sp>
        <p:nvSpPr>
          <p:cNvPr id="8" name="Subtitle 2">
            <a:extLst>
              <a:ext uri="{FF2B5EF4-FFF2-40B4-BE49-F238E27FC236}">
                <a16:creationId xmlns:a16="http://schemas.microsoft.com/office/drawing/2014/main" id="{78705BD7-16A1-BD44-98FA-38F90AD6C39D}"/>
              </a:ext>
            </a:extLst>
          </p:cNvPr>
          <p:cNvSpPr txBox="1">
            <a:spLocks/>
          </p:cNvSpPr>
          <p:nvPr/>
        </p:nvSpPr>
        <p:spPr>
          <a:xfrm>
            <a:off x="8459665" y="5321014"/>
            <a:ext cx="3675061" cy="1096899"/>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Josh Baker</a:t>
            </a:r>
            <a:br>
              <a:rPr lang="en-US"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General Manager &amp; CEO</a:t>
            </a:r>
            <a:endParaRPr 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BAA55FD2-4564-8043-8534-9010F59E8B74}"/>
              </a:ext>
            </a:extLst>
          </p:cNvPr>
          <p:cNvSpPr txBox="1"/>
          <p:nvPr/>
        </p:nvSpPr>
        <p:spPr>
          <a:xfrm>
            <a:off x="9460312" y="6132573"/>
            <a:ext cx="1903384" cy="646331"/>
          </a:xfrm>
          <a:prstGeom prst="rect">
            <a:avLst/>
          </a:prstGeom>
          <a:noFill/>
        </p:spPr>
        <p:txBody>
          <a:bodyPr wrap="square" rtlCol="0">
            <a:spAutoFit/>
          </a:bodyPr>
          <a:lstStyle/>
          <a:p>
            <a:pPr algn="r"/>
            <a:r>
              <a:rPr lang="en-US" sz="1200" dirty="0"/>
              <a:t>Agenda Item: 4a, 4b, 4c, 4d</a:t>
            </a:r>
          </a:p>
          <a:p>
            <a:pPr algn="r"/>
            <a:r>
              <a:rPr lang="en-US" sz="1200" dirty="0"/>
              <a:t>Board Packet Page: 10-16</a:t>
            </a:r>
          </a:p>
          <a:p>
            <a:pPr algn="r"/>
            <a:r>
              <a:rPr lang="en-US" sz="1200" dirty="0"/>
              <a:t>Board Action: Approval</a:t>
            </a:r>
          </a:p>
        </p:txBody>
      </p:sp>
      <p:sp>
        <p:nvSpPr>
          <p:cNvPr id="3" name="TextBox 2">
            <a:extLst>
              <a:ext uri="{FF2B5EF4-FFF2-40B4-BE49-F238E27FC236}">
                <a16:creationId xmlns:a16="http://schemas.microsoft.com/office/drawing/2014/main" id="{3C30DA2F-A83F-B6F4-1A76-DAAB48FD13D3}"/>
              </a:ext>
            </a:extLst>
          </p:cNvPr>
          <p:cNvSpPr txBox="1"/>
          <p:nvPr/>
        </p:nvSpPr>
        <p:spPr>
          <a:xfrm>
            <a:off x="645109" y="4026467"/>
            <a:ext cx="4681191" cy="646331"/>
          </a:xfrm>
          <a:prstGeom prst="rect">
            <a:avLst/>
          </a:prstGeom>
          <a:noFill/>
        </p:spPr>
        <p:txBody>
          <a:bodyPr wrap="square">
            <a:spAutoFit/>
          </a:bodyPr>
          <a:lstStyle/>
          <a:p>
            <a:pPr marL="285750" indent="-285750" algn="l">
              <a:buFont typeface="Arial" panose="020B0604020202020204" pitchFamily="34" charset="0"/>
              <a:buChar char="•"/>
            </a:pPr>
            <a:r>
              <a:rPr lang="en-US" b="0" u="none" strike="noStrike" dirty="0">
                <a:solidFill>
                  <a:srgbClr val="000000"/>
                </a:solidFill>
                <a:effectLst/>
                <a:latin typeface="Calibri" panose="020F0502020204030204" pitchFamily="34" charset="0"/>
              </a:rPr>
              <a:t>Staff Announcement</a:t>
            </a:r>
          </a:p>
          <a:p>
            <a:pPr marL="285750" indent="-285750" algn="l">
              <a:buFont typeface="Arial" panose="020B0604020202020204" pitchFamily="34" charset="0"/>
              <a:buChar char="•"/>
            </a:pPr>
            <a:r>
              <a:rPr lang="en-US" dirty="0" err="1">
                <a:solidFill>
                  <a:srgbClr val="000000"/>
                </a:solidFill>
                <a:latin typeface="Calibri" panose="020F0502020204030204" pitchFamily="34" charset="0"/>
              </a:rPr>
              <a:t>Bradlee</a:t>
            </a:r>
            <a:r>
              <a:rPr lang="en-US" dirty="0">
                <a:solidFill>
                  <a:srgbClr val="000000"/>
                </a:solidFill>
                <a:latin typeface="Calibri" panose="020F0502020204030204" pitchFamily="34" charset="0"/>
              </a:rPr>
              <a:t> Shopping Center</a:t>
            </a:r>
          </a:p>
        </p:txBody>
      </p:sp>
      <p:cxnSp>
        <p:nvCxnSpPr>
          <p:cNvPr id="5" name="Straight Connector 4">
            <a:extLst>
              <a:ext uri="{FF2B5EF4-FFF2-40B4-BE49-F238E27FC236}">
                <a16:creationId xmlns:a16="http://schemas.microsoft.com/office/drawing/2014/main" id="{61599144-5500-43BA-A375-C13E048E9F95}"/>
              </a:ext>
            </a:extLst>
          </p:cNvPr>
          <p:cNvCxnSpPr/>
          <p:nvPr/>
        </p:nvCxnSpPr>
        <p:spPr>
          <a:xfrm>
            <a:off x="742599" y="3875689"/>
            <a:ext cx="3922024" cy="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448731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40D31-55E6-F24F-86C9-A054D9F9ACFE}"/>
              </a:ext>
            </a:extLst>
          </p:cNvPr>
          <p:cNvSpPr>
            <a:spLocks noGrp="1"/>
          </p:cNvSpPr>
          <p:nvPr>
            <p:ph type="title"/>
          </p:nvPr>
        </p:nvSpPr>
        <p:spPr/>
        <p:txBody>
          <a:bodyPr/>
          <a:lstStyle/>
          <a:p>
            <a:r>
              <a:rPr lang="en-US" dirty="0"/>
              <a:t>General managers reports</a:t>
            </a:r>
          </a:p>
        </p:txBody>
      </p:sp>
      <p:sp>
        <p:nvSpPr>
          <p:cNvPr id="3" name="Slide Number Placeholder 2">
            <a:extLst>
              <a:ext uri="{FF2B5EF4-FFF2-40B4-BE49-F238E27FC236}">
                <a16:creationId xmlns:a16="http://schemas.microsoft.com/office/drawing/2014/main" id="{DEA7A1DE-C034-0748-88A6-4945451D0840}"/>
              </a:ext>
            </a:extLst>
          </p:cNvPr>
          <p:cNvSpPr>
            <a:spLocks noGrp="1"/>
          </p:cNvSpPr>
          <p:nvPr>
            <p:ph type="sldNum" sz="quarter" idx="12"/>
          </p:nvPr>
        </p:nvSpPr>
        <p:spPr/>
        <p:txBody>
          <a:bodyPr/>
          <a:lstStyle/>
          <a:p>
            <a:fld id="{9EC71654-96A5-4280-94F3-931C61A9F92C}" type="slidenum">
              <a:rPr lang="en-US" noProof="0" smtClean="0"/>
              <a:pPr/>
              <a:t>12</a:t>
            </a:fld>
            <a:endParaRPr lang="en-US" noProof="0" dirty="0"/>
          </a:p>
        </p:txBody>
      </p:sp>
      <p:sp>
        <p:nvSpPr>
          <p:cNvPr id="4" name="Rectangle 3">
            <a:extLst>
              <a:ext uri="{FF2B5EF4-FFF2-40B4-BE49-F238E27FC236}">
                <a16:creationId xmlns:a16="http://schemas.microsoft.com/office/drawing/2014/main" id="{FBBF9E68-8556-484A-AB8A-86C10EB78A90}"/>
              </a:ext>
            </a:extLst>
          </p:cNvPr>
          <p:cNvSpPr/>
          <p:nvPr/>
        </p:nvSpPr>
        <p:spPr>
          <a:xfrm>
            <a:off x="701260" y="1364524"/>
            <a:ext cx="5394740" cy="1631216"/>
          </a:xfrm>
          <a:prstGeom prst="rect">
            <a:avLst/>
          </a:prstGeom>
        </p:spPr>
        <p:txBody>
          <a:bodyPr wrap="square">
            <a:spAutoFit/>
          </a:bodyPr>
          <a:lstStyle/>
          <a:p>
            <a:r>
              <a:rPr lang="en-US" b="1" dirty="0">
                <a:latin typeface="Tahoma" panose="020B0604030504040204" pitchFamily="34" charset="0"/>
                <a:ea typeface="Times New Roman" panose="02020603050405020304" pitchFamily="18" charset="0"/>
                <a:cs typeface="Times New Roman" panose="02020603050405020304" pitchFamily="18" charset="0"/>
              </a:rPr>
              <a:t>Duke Street in Motion Letter</a:t>
            </a:r>
            <a:br>
              <a:rPr lang="en-US" b="1" u="sng" dirty="0">
                <a:latin typeface="Tahoma" panose="020B0604030504040204" pitchFamily="34" charset="0"/>
                <a:ea typeface="Times New Roman" panose="02020603050405020304" pitchFamily="18" charset="0"/>
                <a:cs typeface="Times New Roman" panose="02020603050405020304" pitchFamily="18" charset="0"/>
              </a:rPr>
            </a:br>
            <a:br>
              <a:rPr lang="en-US" b="1" u="sng" dirty="0">
                <a:latin typeface="Tahoma" panose="020B0604030504040204" pitchFamily="34" charset="0"/>
                <a:ea typeface="Times New Roman" panose="02020603050405020304" pitchFamily="18" charset="0"/>
                <a:cs typeface="Times New Roman" panose="02020603050405020304" pitchFamily="18" charset="0"/>
              </a:rPr>
            </a:br>
            <a:r>
              <a:rPr lang="en-US" sz="1600" dirty="0">
                <a:latin typeface="Tahoma" panose="020B0604030504040204" pitchFamily="34" charset="0"/>
                <a:ea typeface="Tahoma" panose="020B0604030504040204" pitchFamily="34" charset="0"/>
                <a:cs typeface="Tahoma" panose="020B0604030504040204" pitchFamily="34" charset="0"/>
              </a:rPr>
              <a:t>In response to Board guidance from October, 2022, staff have generated a Duke Street In Motion support letter for consideration of approval. The letter is included in the Board Packet on Page 11. </a:t>
            </a:r>
            <a:endParaRPr lang="en-US" sz="1600" u="sng"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F2BED90B-A3D2-4A6B-B296-0AED039E4582}"/>
              </a:ext>
            </a:extLst>
          </p:cNvPr>
          <p:cNvPicPr>
            <a:picLocks noChangeAspect="1"/>
          </p:cNvPicPr>
          <p:nvPr/>
        </p:nvPicPr>
        <p:blipFill rotWithShape="1">
          <a:blip r:embed="rId3"/>
          <a:srcRect t="13910" b="20751"/>
          <a:stretch/>
        </p:blipFill>
        <p:spPr>
          <a:xfrm>
            <a:off x="6416258" y="1247749"/>
            <a:ext cx="5650268" cy="4749026"/>
          </a:xfrm>
          <a:prstGeom prst="rect">
            <a:avLst/>
          </a:prstGeom>
        </p:spPr>
      </p:pic>
      <p:cxnSp>
        <p:nvCxnSpPr>
          <p:cNvPr id="9" name="Straight Connector 8">
            <a:extLst>
              <a:ext uri="{FF2B5EF4-FFF2-40B4-BE49-F238E27FC236}">
                <a16:creationId xmlns:a16="http://schemas.microsoft.com/office/drawing/2014/main" id="{791CECEC-03A5-E393-D687-35DE6CDED670}"/>
              </a:ext>
            </a:extLst>
          </p:cNvPr>
          <p:cNvCxnSpPr/>
          <p:nvPr/>
        </p:nvCxnSpPr>
        <p:spPr>
          <a:xfrm>
            <a:off x="6248400" y="1273629"/>
            <a:ext cx="0" cy="518211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6A7AC79-5ED4-391C-313F-5288094F1AC2}"/>
              </a:ext>
            </a:extLst>
          </p:cNvPr>
          <p:cNvPicPr>
            <a:picLocks noChangeAspect="1"/>
          </p:cNvPicPr>
          <p:nvPr/>
        </p:nvPicPr>
        <p:blipFill>
          <a:blip r:embed="rId4"/>
          <a:stretch>
            <a:fillRect/>
          </a:stretch>
        </p:blipFill>
        <p:spPr>
          <a:xfrm>
            <a:off x="828304" y="5086403"/>
            <a:ext cx="4851472" cy="1046170"/>
          </a:xfrm>
          <a:prstGeom prst="rect">
            <a:avLst/>
          </a:prstGeom>
        </p:spPr>
      </p:pic>
      <p:sp>
        <p:nvSpPr>
          <p:cNvPr id="6" name="TextBox 5">
            <a:extLst>
              <a:ext uri="{FF2B5EF4-FFF2-40B4-BE49-F238E27FC236}">
                <a16:creationId xmlns:a16="http://schemas.microsoft.com/office/drawing/2014/main" id="{8EF5C292-226F-4F1B-EC6E-D1F1C5AFC825}"/>
              </a:ext>
            </a:extLst>
          </p:cNvPr>
          <p:cNvSpPr txBox="1"/>
          <p:nvPr/>
        </p:nvSpPr>
        <p:spPr>
          <a:xfrm>
            <a:off x="9460312" y="6132573"/>
            <a:ext cx="1903384" cy="646331"/>
          </a:xfrm>
          <a:prstGeom prst="rect">
            <a:avLst/>
          </a:prstGeom>
          <a:noFill/>
        </p:spPr>
        <p:txBody>
          <a:bodyPr wrap="square" rtlCol="0">
            <a:spAutoFit/>
          </a:bodyPr>
          <a:lstStyle/>
          <a:p>
            <a:pPr algn="r"/>
            <a:r>
              <a:rPr lang="en-US" sz="1200" dirty="0"/>
              <a:t>Agenda Item: 4a, 4b, 4c, 4d</a:t>
            </a:r>
          </a:p>
          <a:p>
            <a:pPr algn="r"/>
            <a:r>
              <a:rPr lang="en-US" sz="1200" dirty="0"/>
              <a:t>Board Packet Page: 10-16</a:t>
            </a:r>
          </a:p>
          <a:p>
            <a:pPr algn="r"/>
            <a:r>
              <a:rPr lang="en-US" sz="1200" dirty="0"/>
              <a:t>Board Action: Approval</a:t>
            </a:r>
          </a:p>
        </p:txBody>
      </p:sp>
    </p:spTree>
    <p:extLst>
      <p:ext uri="{BB962C8B-B14F-4D97-AF65-F5344CB8AC3E}">
        <p14:creationId xmlns:p14="http://schemas.microsoft.com/office/powerpoint/2010/main" val="3427962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40D31-55E6-F24F-86C9-A054D9F9ACFE}"/>
              </a:ext>
            </a:extLst>
          </p:cNvPr>
          <p:cNvSpPr>
            <a:spLocks noGrp="1"/>
          </p:cNvSpPr>
          <p:nvPr>
            <p:ph type="title"/>
          </p:nvPr>
        </p:nvSpPr>
        <p:spPr>
          <a:xfrm>
            <a:off x="515938" y="0"/>
            <a:ext cx="11150600" cy="920336"/>
          </a:xfrm>
        </p:spPr>
        <p:txBody>
          <a:bodyPr/>
          <a:lstStyle/>
          <a:p>
            <a:r>
              <a:rPr lang="en-US" dirty="0"/>
              <a:t>General managers reports</a:t>
            </a:r>
          </a:p>
        </p:txBody>
      </p:sp>
      <p:sp>
        <p:nvSpPr>
          <p:cNvPr id="3" name="Slide Number Placeholder 2">
            <a:extLst>
              <a:ext uri="{FF2B5EF4-FFF2-40B4-BE49-F238E27FC236}">
                <a16:creationId xmlns:a16="http://schemas.microsoft.com/office/drawing/2014/main" id="{DEA7A1DE-C034-0748-88A6-4945451D0840}"/>
              </a:ext>
            </a:extLst>
          </p:cNvPr>
          <p:cNvSpPr>
            <a:spLocks noGrp="1"/>
          </p:cNvSpPr>
          <p:nvPr>
            <p:ph type="sldNum" sz="quarter" idx="12"/>
          </p:nvPr>
        </p:nvSpPr>
        <p:spPr/>
        <p:txBody>
          <a:bodyPr/>
          <a:lstStyle/>
          <a:p>
            <a:fld id="{9EC71654-96A5-4280-94F3-931C61A9F92C}" type="slidenum">
              <a:rPr lang="en-US" noProof="0" smtClean="0"/>
              <a:pPr/>
              <a:t>13</a:t>
            </a:fld>
            <a:endParaRPr lang="en-US" noProof="0" dirty="0"/>
          </a:p>
        </p:txBody>
      </p:sp>
      <p:sp>
        <p:nvSpPr>
          <p:cNvPr id="4" name="Rectangle 3">
            <a:extLst>
              <a:ext uri="{FF2B5EF4-FFF2-40B4-BE49-F238E27FC236}">
                <a16:creationId xmlns:a16="http://schemas.microsoft.com/office/drawing/2014/main" id="{FBBF9E68-8556-484A-AB8A-86C10EB78A90}"/>
              </a:ext>
            </a:extLst>
          </p:cNvPr>
          <p:cNvSpPr/>
          <p:nvPr/>
        </p:nvSpPr>
        <p:spPr>
          <a:xfrm>
            <a:off x="507556" y="1158574"/>
            <a:ext cx="9868283" cy="369332"/>
          </a:xfrm>
          <a:prstGeom prst="rect">
            <a:avLst/>
          </a:prstGeom>
        </p:spPr>
        <p:txBody>
          <a:bodyPr wrap="square">
            <a:spAutoFit/>
          </a:bodyPr>
          <a:lstStyle/>
          <a:p>
            <a:r>
              <a:rPr lang="en-US" b="1" dirty="0">
                <a:latin typeface="Tahoma" panose="020B0604030504040204" pitchFamily="34" charset="0"/>
                <a:ea typeface="Times New Roman" panose="02020603050405020304" pitchFamily="18" charset="0"/>
                <a:cs typeface="Times New Roman" panose="02020603050405020304" pitchFamily="18" charset="0"/>
              </a:rPr>
              <a:t>2024 Current Services Budget </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703A9161-D160-2517-A539-D76E91220582}"/>
              </a:ext>
            </a:extLst>
          </p:cNvPr>
          <p:cNvSpPr txBox="1"/>
          <p:nvPr/>
        </p:nvSpPr>
        <p:spPr>
          <a:xfrm>
            <a:off x="507556" y="1562668"/>
            <a:ext cx="11020415" cy="4462760"/>
          </a:xfrm>
          <a:prstGeom prst="rect">
            <a:avLst/>
          </a:prstGeom>
          <a:noFill/>
        </p:spPr>
        <p:txBody>
          <a:bodyPr wrap="square">
            <a:spAutoFit/>
          </a:bodyPr>
          <a:lstStyle/>
          <a:p>
            <a:pPr marL="0" marR="0">
              <a:spcBef>
                <a:spcPts val="0"/>
              </a:spcBef>
              <a:spcAft>
                <a:spcPts val="0"/>
              </a:spcAft>
            </a:pPr>
            <a:r>
              <a:rPr lang="en-US" sz="1600" dirty="0">
                <a:latin typeface="Tahoma" panose="020B0604030504040204" pitchFamily="34" charset="0"/>
                <a:ea typeface="Times New Roman" panose="02020603050405020304" pitchFamily="18" charset="0"/>
              </a:rPr>
              <a:t>The FY 2024 General Manager’s Proposed Operating Budget increases by $3,558,260 (12.5%) to a total of $31,941,842.  This budget is constrained and addresses only mandatory step increases, escalating costs of operation (i.e. Fuel, Parts, etc.), and addresses line items for inflation. FY24 is the first full year of the improved service along Line 30, which was implemented in Q2 of FY23. In addition to cost increases, funding through the Virginia TRIP grant will decrease again in accordance with our grant agreement. Finally, advertising revenue projections are reduced due to continued underperforming interest in purchasing ads.</a:t>
            </a:r>
            <a:endParaRPr lang="en-US" sz="24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dirty="0">
                <a:effectLst/>
                <a:latin typeface="Tahoma" panose="020B0604030504040204" pitchFamily="34"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marL="0" marR="0">
              <a:spcBef>
                <a:spcPts val="0"/>
              </a:spcBef>
              <a:spcAft>
                <a:spcPts val="1200"/>
              </a:spcAft>
            </a:pPr>
            <a:r>
              <a:rPr lang="en-US" sz="1600" b="1" dirty="0">
                <a:effectLst/>
                <a:latin typeface="Tahoma" panose="020B0604030504040204" pitchFamily="34" charset="0"/>
                <a:ea typeface="Times New Roman" panose="02020603050405020304" pitchFamily="18" charset="0"/>
              </a:rPr>
              <a:t>Key Assumptions</a:t>
            </a:r>
          </a:p>
          <a:p>
            <a:pPr marL="285750" marR="0" indent="-285750">
              <a:spcBef>
                <a:spcPts val="0"/>
              </a:spcBef>
              <a:spcAft>
                <a:spcPts val="1200"/>
              </a:spcAft>
              <a:buFont typeface="Arial" panose="020B0604020202020204" pitchFamily="34" charset="0"/>
              <a:buChar char="•"/>
            </a:pPr>
            <a:r>
              <a:rPr lang="en-US" sz="1600" dirty="0">
                <a:effectLst/>
                <a:latin typeface="Tahoma" panose="020B0604030504040204" pitchFamily="34" charset="0"/>
                <a:ea typeface="Times New Roman" panose="02020603050405020304" pitchFamily="18" charset="0"/>
              </a:rPr>
              <a:t>Regular Compensation Increases [Cost Increase: $1,901,074]</a:t>
            </a:r>
          </a:p>
          <a:p>
            <a:pPr marL="285750" marR="0" indent="-285750">
              <a:spcBef>
                <a:spcPts val="0"/>
              </a:spcBef>
              <a:spcAft>
                <a:spcPts val="1200"/>
              </a:spcAft>
              <a:buFont typeface="Arial" panose="020B0604020202020204" pitchFamily="34" charset="0"/>
              <a:buChar char="•"/>
            </a:pPr>
            <a:r>
              <a:rPr lang="en-US" sz="1600" dirty="0">
                <a:effectLst/>
                <a:latin typeface="Tahoma" panose="020B0604030504040204" pitchFamily="34" charset="0"/>
                <a:ea typeface="Times New Roman" panose="02020603050405020304" pitchFamily="18" charset="0"/>
              </a:rPr>
              <a:t>Fuel Cost Increases [Cost Increase: $1,157,648]</a:t>
            </a:r>
          </a:p>
          <a:p>
            <a:pPr marL="285750" marR="0" indent="-285750">
              <a:spcBef>
                <a:spcPts val="0"/>
              </a:spcBef>
              <a:spcAft>
                <a:spcPts val="1200"/>
              </a:spcAft>
              <a:buFont typeface="Arial" panose="020B0604020202020204" pitchFamily="34" charset="0"/>
              <a:buChar char="•"/>
            </a:pPr>
            <a:r>
              <a:rPr lang="en-US" sz="1600" dirty="0">
                <a:effectLst/>
                <a:latin typeface="Tahoma" panose="020B0604030504040204" pitchFamily="34" charset="0"/>
                <a:ea typeface="Times New Roman" panose="02020603050405020304" pitchFamily="18" charset="0"/>
              </a:rPr>
              <a:t>TRIP Funding Grant Reduction: [Decreased Revenue: ($1,047,067)]</a:t>
            </a:r>
          </a:p>
          <a:p>
            <a:pPr marL="285750" marR="0" indent="-285750">
              <a:spcBef>
                <a:spcPts val="0"/>
              </a:spcBef>
              <a:spcAft>
                <a:spcPts val="1200"/>
              </a:spcAft>
              <a:buFont typeface="Arial" panose="020B0604020202020204" pitchFamily="34" charset="0"/>
              <a:buChar char="•"/>
            </a:pPr>
            <a:r>
              <a:rPr lang="en-US" sz="1600" dirty="0">
                <a:effectLst/>
                <a:latin typeface="Tahoma" panose="020B0604030504040204" pitchFamily="34" charset="0"/>
                <a:ea typeface="Times New Roman" panose="02020603050405020304" pitchFamily="18" charset="0"/>
              </a:rPr>
              <a:t>Maintenance Parts and Service [Cost Increase: $167,740]</a:t>
            </a:r>
          </a:p>
          <a:p>
            <a:pPr marL="285750" marR="0" indent="-285750">
              <a:spcBef>
                <a:spcPts val="0"/>
              </a:spcBef>
              <a:spcAft>
                <a:spcPts val="1200"/>
              </a:spcAft>
              <a:buFont typeface="Arial" panose="020B0604020202020204" pitchFamily="34" charset="0"/>
              <a:buChar char="•"/>
            </a:pPr>
            <a:r>
              <a:rPr lang="en-US" sz="1600" dirty="0">
                <a:effectLst/>
                <a:latin typeface="Tahoma" panose="020B0604030504040204" pitchFamily="34" charset="0"/>
                <a:ea typeface="Times New Roman" panose="02020603050405020304" pitchFamily="18" charset="0"/>
              </a:rPr>
              <a:t>Local Grant Match Increase [Cost Increase: $105,000] </a:t>
            </a:r>
          </a:p>
          <a:p>
            <a:pPr marL="285750" marR="0" indent="-285750">
              <a:spcBef>
                <a:spcPts val="0"/>
              </a:spcBef>
              <a:spcAft>
                <a:spcPts val="1200"/>
              </a:spcAft>
              <a:buFont typeface="Arial" panose="020B0604020202020204" pitchFamily="34" charset="0"/>
              <a:buChar char="•"/>
            </a:pPr>
            <a:r>
              <a:rPr lang="en-US" sz="1600" dirty="0">
                <a:effectLst/>
                <a:latin typeface="Tahoma" panose="020B0604030504040204" pitchFamily="34" charset="0"/>
                <a:ea typeface="Times New Roman" panose="02020603050405020304" pitchFamily="18" charset="0"/>
              </a:rPr>
              <a:t>Advertising Program Underperformance Reduction [Decreased Revenue: ($86,400)]</a:t>
            </a:r>
          </a:p>
        </p:txBody>
      </p:sp>
      <p:sp>
        <p:nvSpPr>
          <p:cNvPr id="5" name="TextBox 4">
            <a:extLst>
              <a:ext uri="{FF2B5EF4-FFF2-40B4-BE49-F238E27FC236}">
                <a16:creationId xmlns:a16="http://schemas.microsoft.com/office/drawing/2014/main" id="{D2D62BB0-1F14-3405-8F1A-21AD4494C015}"/>
              </a:ext>
            </a:extLst>
          </p:cNvPr>
          <p:cNvSpPr txBox="1"/>
          <p:nvPr/>
        </p:nvSpPr>
        <p:spPr>
          <a:xfrm>
            <a:off x="9460312" y="6132573"/>
            <a:ext cx="1903384" cy="646331"/>
          </a:xfrm>
          <a:prstGeom prst="rect">
            <a:avLst/>
          </a:prstGeom>
          <a:noFill/>
        </p:spPr>
        <p:txBody>
          <a:bodyPr wrap="square" rtlCol="0">
            <a:spAutoFit/>
          </a:bodyPr>
          <a:lstStyle/>
          <a:p>
            <a:pPr algn="r"/>
            <a:r>
              <a:rPr lang="en-US" sz="1200" dirty="0"/>
              <a:t>Agenda Item: 4a, 4b, 4c, 4d</a:t>
            </a:r>
          </a:p>
          <a:p>
            <a:pPr algn="r"/>
            <a:r>
              <a:rPr lang="en-US" sz="1200" dirty="0"/>
              <a:t>Board Packet Page: 10-16</a:t>
            </a:r>
          </a:p>
          <a:p>
            <a:pPr algn="r"/>
            <a:r>
              <a:rPr lang="en-US" sz="1200" dirty="0"/>
              <a:t>Board Action: Approval</a:t>
            </a:r>
          </a:p>
        </p:txBody>
      </p:sp>
    </p:spTree>
    <p:extLst>
      <p:ext uri="{BB962C8B-B14F-4D97-AF65-F5344CB8AC3E}">
        <p14:creationId xmlns:p14="http://schemas.microsoft.com/office/powerpoint/2010/main" val="4092156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40D31-55E6-F24F-86C9-A054D9F9ACFE}"/>
              </a:ext>
            </a:extLst>
          </p:cNvPr>
          <p:cNvSpPr>
            <a:spLocks noGrp="1"/>
          </p:cNvSpPr>
          <p:nvPr>
            <p:ph type="title"/>
          </p:nvPr>
        </p:nvSpPr>
        <p:spPr>
          <a:xfrm>
            <a:off x="360326" y="0"/>
            <a:ext cx="11150600" cy="920336"/>
          </a:xfrm>
        </p:spPr>
        <p:txBody>
          <a:bodyPr/>
          <a:lstStyle/>
          <a:p>
            <a:r>
              <a:rPr lang="en-US" dirty="0"/>
              <a:t>General managers reports</a:t>
            </a:r>
          </a:p>
        </p:txBody>
      </p:sp>
      <p:sp>
        <p:nvSpPr>
          <p:cNvPr id="3" name="Slide Number Placeholder 2">
            <a:extLst>
              <a:ext uri="{FF2B5EF4-FFF2-40B4-BE49-F238E27FC236}">
                <a16:creationId xmlns:a16="http://schemas.microsoft.com/office/drawing/2014/main" id="{DEA7A1DE-C034-0748-88A6-4945451D0840}"/>
              </a:ext>
            </a:extLst>
          </p:cNvPr>
          <p:cNvSpPr>
            <a:spLocks noGrp="1"/>
          </p:cNvSpPr>
          <p:nvPr>
            <p:ph type="sldNum" sz="quarter" idx="12"/>
          </p:nvPr>
        </p:nvSpPr>
        <p:spPr/>
        <p:txBody>
          <a:bodyPr/>
          <a:lstStyle/>
          <a:p>
            <a:fld id="{9EC71654-96A5-4280-94F3-931C61A9F92C}" type="slidenum">
              <a:rPr lang="en-US" noProof="0" smtClean="0"/>
              <a:pPr/>
              <a:t>14</a:t>
            </a:fld>
            <a:endParaRPr lang="en-US" noProof="0" dirty="0"/>
          </a:p>
        </p:txBody>
      </p:sp>
      <p:sp>
        <p:nvSpPr>
          <p:cNvPr id="4" name="Rectangle 3">
            <a:extLst>
              <a:ext uri="{FF2B5EF4-FFF2-40B4-BE49-F238E27FC236}">
                <a16:creationId xmlns:a16="http://schemas.microsoft.com/office/drawing/2014/main" id="{FBBF9E68-8556-484A-AB8A-86C10EB78A90}"/>
              </a:ext>
            </a:extLst>
          </p:cNvPr>
          <p:cNvSpPr/>
          <p:nvPr/>
        </p:nvSpPr>
        <p:spPr>
          <a:xfrm>
            <a:off x="384865" y="1248947"/>
            <a:ext cx="9868283" cy="369332"/>
          </a:xfrm>
          <a:prstGeom prst="rect">
            <a:avLst/>
          </a:prstGeom>
        </p:spPr>
        <p:txBody>
          <a:bodyPr wrap="square">
            <a:spAutoFit/>
          </a:bodyPr>
          <a:lstStyle/>
          <a:p>
            <a:r>
              <a:rPr lang="en-US" b="1" dirty="0">
                <a:latin typeface="Tahoma" panose="020B0604030504040204" pitchFamily="34" charset="0"/>
                <a:ea typeface="Times New Roman" panose="02020603050405020304" pitchFamily="18" charset="0"/>
                <a:cs typeface="Times New Roman" panose="02020603050405020304" pitchFamily="18" charset="0"/>
              </a:rPr>
              <a:t>2024 Current Services Budget Overview</a:t>
            </a:r>
          </a:p>
        </p:txBody>
      </p:sp>
      <p:pic>
        <p:nvPicPr>
          <p:cNvPr id="5" name="Picture 4">
            <a:extLst>
              <a:ext uri="{FF2B5EF4-FFF2-40B4-BE49-F238E27FC236}">
                <a16:creationId xmlns:a16="http://schemas.microsoft.com/office/drawing/2014/main" id="{8525E723-3E30-93B0-67E8-9759C8A37C24}"/>
              </a:ext>
            </a:extLst>
          </p:cNvPr>
          <p:cNvPicPr>
            <a:picLocks noChangeAspect="1"/>
          </p:cNvPicPr>
          <p:nvPr/>
        </p:nvPicPr>
        <p:blipFill>
          <a:blip r:embed="rId3"/>
          <a:stretch>
            <a:fillRect/>
          </a:stretch>
        </p:blipFill>
        <p:spPr>
          <a:xfrm>
            <a:off x="384865" y="1808889"/>
            <a:ext cx="11548872" cy="3573131"/>
          </a:xfrm>
          <a:prstGeom prst="rect">
            <a:avLst/>
          </a:prstGeom>
        </p:spPr>
      </p:pic>
      <p:sp>
        <p:nvSpPr>
          <p:cNvPr id="6" name="TextBox 5">
            <a:extLst>
              <a:ext uri="{FF2B5EF4-FFF2-40B4-BE49-F238E27FC236}">
                <a16:creationId xmlns:a16="http://schemas.microsoft.com/office/drawing/2014/main" id="{6E8E7EF8-EBA7-82CD-DA85-64D2A2F7AC83}"/>
              </a:ext>
            </a:extLst>
          </p:cNvPr>
          <p:cNvSpPr txBox="1"/>
          <p:nvPr/>
        </p:nvSpPr>
        <p:spPr>
          <a:xfrm>
            <a:off x="9460312" y="6132573"/>
            <a:ext cx="1903384" cy="646331"/>
          </a:xfrm>
          <a:prstGeom prst="rect">
            <a:avLst/>
          </a:prstGeom>
          <a:noFill/>
        </p:spPr>
        <p:txBody>
          <a:bodyPr wrap="square" rtlCol="0">
            <a:spAutoFit/>
          </a:bodyPr>
          <a:lstStyle/>
          <a:p>
            <a:pPr algn="r"/>
            <a:r>
              <a:rPr lang="en-US" sz="1200" dirty="0"/>
              <a:t>Agenda Item: 4a, 4b, 4c, 4d</a:t>
            </a:r>
          </a:p>
          <a:p>
            <a:pPr algn="r"/>
            <a:r>
              <a:rPr lang="en-US" sz="1200" dirty="0"/>
              <a:t>Board Packet Page: 10-16</a:t>
            </a:r>
          </a:p>
          <a:p>
            <a:pPr algn="r"/>
            <a:r>
              <a:rPr lang="en-US" sz="1200" dirty="0"/>
              <a:t>Board Action: Approval</a:t>
            </a:r>
          </a:p>
        </p:txBody>
      </p:sp>
    </p:spTree>
    <p:extLst>
      <p:ext uri="{BB962C8B-B14F-4D97-AF65-F5344CB8AC3E}">
        <p14:creationId xmlns:p14="http://schemas.microsoft.com/office/powerpoint/2010/main" val="2461530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40D31-55E6-F24F-86C9-A054D9F9ACFE}"/>
              </a:ext>
            </a:extLst>
          </p:cNvPr>
          <p:cNvSpPr>
            <a:spLocks noGrp="1"/>
          </p:cNvSpPr>
          <p:nvPr>
            <p:ph type="title"/>
          </p:nvPr>
        </p:nvSpPr>
        <p:spPr>
          <a:xfrm>
            <a:off x="360326" y="0"/>
            <a:ext cx="11150600" cy="920336"/>
          </a:xfrm>
        </p:spPr>
        <p:txBody>
          <a:bodyPr/>
          <a:lstStyle/>
          <a:p>
            <a:r>
              <a:rPr lang="en-US" dirty="0"/>
              <a:t>General managers reports</a:t>
            </a:r>
          </a:p>
        </p:txBody>
      </p:sp>
      <p:sp>
        <p:nvSpPr>
          <p:cNvPr id="3" name="Slide Number Placeholder 2">
            <a:extLst>
              <a:ext uri="{FF2B5EF4-FFF2-40B4-BE49-F238E27FC236}">
                <a16:creationId xmlns:a16="http://schemas.microsoft.com/office/drawing/2014/main" id="{DEA7A1DE-C034-0748-88A6-4945451D0840}"/>
              </a:ext>
            </a:extLst>
          </p:cNvPr>
          <p:cNvSpPr>
            <a:spLocks noGrp="1"/>
          </p:cNvSpPr>
          <p:nvPr>
            <p:ph type="sldNum" sz="quarter" idx="12"/>
          </p:nvPr>
        </p:nvSpPr>
        <p:spPr/>
        <p:txBody>
          <a:bodyPr/>
          <a:lstStyle/>
          <a:p>
            <a:fld id="{9EC71654-96A5-4280-94F3-931C61A9F92C}" type="slidenum">
              <a:rPr lang="en-US" noProof="0" smtClean="0"/>
              <a:pPr/>
              <a:t>15</a:t>
            </a:fld>
            <a:endParaRPr lang="en-US" noProof="0" dirty="0"/>
          </a:p>
        </p:txBody>
      </p:sp>
      <p:sp>
        <p:nvSpPr>
          <p:cNvPr id="4" name="Rectangle 3">
            <a:extLst>
              <a:ext uri="{FF2B5EF4-FFF2-40B4-BE49-F238E27FC236}">
                <a16:creationId xmlns:a16="http://schemas.microsoft.com/office/drawing/2014/main" id="{FBBF9E68-8556-484A-AB8A-86C10EB78A90}"/>
              </a:ext>
            </a:extLst>
          </p:cNvPr>
          <p:cNvSpPr/>
          <p:nvPr/>
        </p:nvSpPr>
        <p:spPr>
          <a:xfrm>
            <a:off x="384865" y="1056836"/>
            <a:ext cx="9868283" cy="1107996"/>
          </a:xfrm>
          <a:prstGeom prst="rect">
            <a:avLst/>
          </a:prstGeom>
        </p:spPr>
        <p:txBody>
          <a:bodyPr wrap="square">
            <a:spAutoFit/>
          </a:bodyPr>
          <a:lstStyle/>
          <a:p>
            <a:r>
              <a:rPr lang="en-US" b="1" dirty="0">
                <a:latin typeface="Tahoma" panose="020B0604030504040204" pitchFamily="34" charset="0"/>
                <a:ea typeface="Times New Roman" panose="02020603050405020304" pitchFamily="18" charset="0"/>
                <a:cs typeface="Times New Roman" panose="02020603050405020304" pitchFamily="18" charset="0"/>
              </a:rPr>
              <a:t>2023 vs 2024 Current Services Comparison</a:t>
            </a:r>
          </a:p>
          <a:p>
            <a:r>
              <a:rPr lang="en-US" sz="1600" dirty="0">
                <a:effectLst/>
                <a:latin typeface="Tahoma" panose="020B0604030504040204" pitchFamily="34" charset="0"/>
                <a:ea typeface="Calibri" panose="020F0502020204030204" pitchFamily="34" charset="0"/>
              </a:rPr>
              <a:t>This table analyzes all changes from the FY23 to the F24 operating budget, categorized by initiative, cost driver, or revenue source.</a:t>
            </a:r>
            <a:endParaRPr lang="en-US" sz="1600" dirty="0">
              <a:effectLst/>
              <a:latin typeface="Times New Roman" panose="02020603050405020304" pitchFamily="18" charset="0"/>
              <a:ea typeface="Times New Roman" panose="02020603050405020304" pitchFamily="18" charset="0"/>
            </a:endParaRPr>
          </a:p>
          <a:p>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0B9D0DDB-ED11-393E-2BEC-E7CEC17949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24823" y="1978549"/>
            <a:ext cx="7141029" cy="4664557"/>
          </a:xfrm>
          <a:prstGeom prst="rect">
            <a:avLst/>
          </a:prstGeom>
          <a:noFill/>
          <a:ln>
            <a:noFill/>
          </a:ln>
        </p:spPr>
      </p:pic>
      <p:sp>
        <p:nvSpPr>
          <p:cNvPr id="5" name="TextBox 4">
            <a:extLst>
              <a:ext uri="{FF2B5EF4-FFF2-40B4-BE49-F238E27FC236}">
                <a16:creationId xmlns:a16="http://schemas.microsoft.com/office/drawing/2014/main" id="{9C07EB99-7A75-EC79-1003-B1701D941C30}"/>
              </a:ext>
            </a:extLst>
          </p:cNvPr>
          <p:cNvSpPr txBox="1"/>
          <p:nvPr/>
        </p:nvSpPr>
        <p:spPr>
          <a:xfrm>
            <a:off x="9460312" y="6132573"/>
            <a:ext cx="1903384" cy="646331"/>
          </a:xfrm>
          <a:prstGeom prst="rect">
            <a:avLst/>
          </a:prstGeom>
          <a:noFill/>
        </p:spPr>
        <p:txBody>
          <a:bodyPr wrap="square" rtlCol="0">
            <a:spAutoFit/>
          </a:bodyPr>
          <a:lstStyle/>
          <a:p>
            <a:pPr algn="r"/>
            <a:r>
              <a:rPr lang="en-US" sz="1200" dirty="0"/>
              <a:t>Agenda Item: 4a, 4b, 4c, 4d</a:t>
            </a:r>
          </a:p>
          <a:p>
            <a:pPr algn="r"/>
            <a:r>
              <a:rPr lang="en-US" sz="1200" dirty="0"/>
              <a:t>Board Packet Page: 10-16</a:t>
            </a:r>
          </a:p>
          <a:p>
            <a:pPr algn="r"/>
            <a:r>
              <a:rPr lang="en-US" sz="1200" dirty="0"/>
              <a:t>Board Action: Approval</a:t>
            </a:r>
          </a:p>
        </p:txBody>
      </p:sp>
    </p:spTree>
    <p:extLst>
      <p:ext uri="{BB962C8B-B14F-4D97-AF65-F5344CB8AC3E}">
        <p14:creationId xmlns:p14="http://schemas.microsoft.com/office/powerpoint/2010/main" val="2643744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40D31-55E6-F24F-86C9-A054D9F9ACFE}"/>
              </a:ext>
            </a:extLst>
          </p:cNvPr>
          <p:cNvSpPr>
            <a:spLocks noGrp="1"/>
          </p:cNvSpPr>
          <p:nvPr>
            <p:ph type="title"/>
          </p:nvPr>
        </p:nvSpPr>
        <p:spPr>
          <a:xfrm>
            <a:off x="360326" y="0"/>
            <a:ext cx="11150600" cy="920336"/>
          </a:xfrm>
        </p:spPr>
        <p:txBody>
          <a:bodyPr/>
          <a:lstStyle/>
          <a:p>
            <a:r>
              <a:rPr lang="en-US" dirty="0"/>
              <a:t>General managers reports</a:t>
            </a:r>
          </a:p>
        </p:txBody>
      </p:sp>
      <p:sp>
        <p:nvSpPr>
          <p:cNvPr id="3" name="Slide Number Placeholder 2">
            <a:extLst>
              <a:ext uri="{FF2B5EF4-FFF2-40B4-BE49-F238E27FC236}">
                <a16:creationId xmlns:a16="http://schemas.microsoft.com/office/drawing/2014/main" id="{DEA7A1DE-C034-0748-88A6-4945451D0840}"/>
              </a:ext>
            </a:extLst>
          </p:cNvPr>
          <p:cNvSpPr>
            <a:spLocks noGrp="1"/>
          </p:cNvSpPr>
          <p:nvPr>
            <p:ph type="sldNum" sz="quarter" idx="12"/>
          </p:nvPr>
        </p:nvSpPr>
        <p:spPr/>
        <p:txBody>
          <a:bodyPr/>
          <a:lstStyle/>
          <a:p>
            <a:fld id="{9EC71654-96A5-4280-94F3-931C61A9F92C}" type="slidenum">
              <a:rPr lang="en-US" noProof="0" smtClean="0"/>
              <a:pPr/>
              <a:t>16</a:t>
            </a:fld>
            <a:endParaRPr lang="en-US" noProof="0" dirty="0"/>
          </a:p>
        </p:txBody>
      </p:sp>
      <p:sp>
        <p:nvSpPr>
          <p:cNvPr id="4" name="Rectangle 3">
            <a:extLst>
              <a:ext uri="{FF2B5EF4-FFF2-40B4-BE49-F238E27FC236}">
                <a16:creationId xmlns:a16="http://schemas.microsoft.com/office/drawing/2014/main" id="{FBBF9E68-8556-484A-AB8A-86C10EB78A90}"/>
              </a:ext>
            </a:extLst>
          </p:cNvPr>
          <p:cNvSpPr/>
          <p:nvPr/>
        </p:nvSpPr>
        <p:spPr>
          <a:xfrm>
            <a:off x="384865" y="1056836"/>
            <a:ext cx="10348449" cy="1200329"/>
          </a:xfrm>
          <a:prstGeom prst="rect">
            <a:avLst/>
          </a:prstGeom>
        </p:spPr>
        <p:txBody>
          <a:bodyPr wrap="square">
            <a:spAutoFit/>
          </a:bodyPr>
          <a:lstStyle/>
          <a:p>
            <a:r>
              <a:rPr lang="en-US" b="1" dirty="0">
                <a:latin typeface="Tahoma" panose="020B0604030504040204" pitchFamily="34" charset="0"/>
                <a:ea typeface="Times New Roman" panose="02020603050405020304" pitchFamily="18" charset="0"/>
                <a:cs typeface="Times New Roman" panose="02020603050405020304" pitchFamily="18" charset="0"/>
              </a:rPr>
              <a:t>Budget Comparison</a:t>
            </a:r>
          </a:p>
          <a:p>
            <a:r>
              <a:rPr lang="en-US" dirty="0">
                <a:latin typeface="Tahoma" panose="020B0604030504040204" pitchFamily="34" charset="0"/>
                <a:ea typeface="Times New Roman" panose="02020603050405020304" pitchFamily="18" charset="0"/>
                <a:cs typeface="Times New Roman" panose="02020603050405020304" pitchFamily="18" charset="0"/>
              </a:rPr>
              <a:t>Presented a means of benchmarking, as done in prior budget cycles, the table below analyzes DASH and Metrobus budgeted operating costs per platform hour.  The term “platform hour” refers to all hours for which buses are in service, which is the most relevant measure of true cost.</a:t>
            </a:r>
          </a:p>
        </p:txBody>
      </p:sp>
      <p:pic>
        <p:nvPicPr>
          <p:cNvPr id="5" name="Picture 4">
            <a:extLst>
              <a:ext uri="{FF2B5EF4-FFF2-40B4-BE49-F238E27FC236}">
                <a16:creationId xmlns:a16="http://schemas.microsoft.com/office/drawing/2014/main" id="{2D6F1C0A-AF9C-5A92-E63E-15DFAE3F95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9083" y="2875900"/>
            <a:ext cx="8013085" cy="1624274"/>
          </a:xfrm>
          <a:prstGeom prst="rect">
            <a:avLst/>
          </a:prstGeom>
          <a:noFill/>
          <a:ln>
            <a:noFill/>
          </a:ln>
        </p:spPr>
      </p:pic>
      <p:sp>
        <p:nvSpPr>
          <p:cNvPr id="8" name="TextBox 7">
            <a:extLst>
              <a:ext uri="{FF2B5EF4-FFF2-40B4-BE49-F238E27FC236}">
                <a16:creationId xmlns:a16="http://schemas.microsoft.com/office/drawing/2014/main" id="{00A85400-C846-B99E-8930-644DF71E985C}"/>
              </a:ext>
            </a:extLst>
          </p:cNvPr>
          <p:cNvSpPr txBox="1"/>
          <p:nvPr/>
        </p:nvSpPr>
        <p:spPr>
          <a:xfrm>
            <a:off x="530868" y="4860170"/>
            <a:ext cx="10348449" cy="954107"/>
          </a:xfrm>
          <a:prstGeom prst="rect">
            <a:avLst/>
          </a:prstGeom>
          <a:noFill/>
        </p:spPr>
        <p:txBody>
          <a:bodyPr wrap="square">
            <a:spAutoFit/>
          </a:bodyPr>
          <a:lstStyle/>
          <a:p>
            <a:pPr marL="0" marR="0">
              <a:spcBef>
                <a:spcPts val="0"/>
              </a:spcBef>
              <a:spcAft>
                <a:spcPts val="0"/>
              </a:spcAft>
            </a:pPr>
            <a:r>
              <a:rPr lang="en-US" sz="1400" dirty="0">
                <a:effectLst/>
                <a:latin typeface="Tahoma" panose="020B0604030504040204" pitchFamily="34" charset="0"/>
                <a:ea typeface="Calibri" panose="020F0502020204030204" pitchFamily="34" charset="0"/>
              </a:rPr>
              <a:t>Given Metrobus’ vastly larger size and complexity, a higher operating cost rate per hour is to be expected.  Nevertheless, this budget maintains DASH’s relative cost efficiency vs. Metrobus service.</a:t>
            </a:r>
            <a:endParaRPr lang="en-US" sz="20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dirty="0">
                <a:effectLst/>
                <a:latin typeface="Tahoma" panose="020B0604030504040204" pitchFamily="34" charset="0"/>
                <a:ea typeface="Calibri" panose="020F0502020204030204" pitchFamily="34" charset="0"/>
              </a:rPr>
              <a:t> </a:t>
            </a:r>
            <a:endParaRPr lang="en-US" sz="20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dirty="0">
                <a:effectLst/>
                <a:latin typeface="Tahoma" panose="020B0604030504040204" pitchFamily="34" charset="0"/>
                <a:ea typeface="Calibri" panose="020F0502020204030204" pitchFamily="34" charset="0"/>
              </a:rPr>
              <a:t>[Source: </a:t>
            </a:r>
            <a:r>
              <a:rPr lang="en-US" sz="1400" dirty="0">
                <a:solidFill>
                  <a:srgbClr val="0563C1"/>
                </a:solidFill>
                <a:effectLst/>
                <a:latin typeface="Tahoma" panose="020B0604030504040204" pitchFamily="34" charset="0"/>
                <a:ea typeface="Calibri" panose="020F0502020204030204" pitchFamily="34" charset="0"/>
                <a:hlinkClick r:id="rId4"/>
              </a:rPr>
              <a:t>WMATA FY23 Approved Operating Budget</a:t>
            </a:r>
            <a:r>
              <a:rPr lang="en-US" sz="1400" dirty="0">
                <a:effectLst/>
                <a:latin typeface="Tahoma" panose="020B0604030504040204" pitchFamily="34" charset="0"/>
                <a:ea typeface="Calibri" panose="020F0502020204030204" pitchFamily="34" charset="0"/>
              </a:rPr>
              <a:t>, p. 37 (budget) p. 294 (platform hours)]</a:t>
            </a:r>
            <a:endParaRPr lang="en-US" sz="20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A468A614-42E3-2818-9EEA-B3D1D04F624E}"/>
              </a:ext>
            </a:extLst>
          </p:cNvPr>
          <p:cNvSpPr txBox="1"/>
          <p:nvPr/>
        </p:nvSpPr>
        <p:spPr>
          <a:xfrm>
            <a:off x="9460312" y="6132573"/>
            <a:ext cx="1903384" cy="646331"/>
          </a:xfrm>
          <a:prstGeom prst="rect">
            <a:avLst/>
          </a:prstGeom>
          <a:noFill/>
        </p:spPr>
        <p:txBody>
          <a:bodyPr wrap="square" rtlCol="0">
            <a:spAutoFit/>
          </a:bodyPr>
          <a:lstStyle/>
          <a:p>
            <a:pPr algn="r"/>
            <a:r>
              <a:rPr lang="en-US" sz="1200" dirty="0"/>
              <a:t>Agenda Item: 4a, 4b, 4c, 4d</a:t>
            </a:r>
          </a:p>
          <a:p>
            <a:pPr algn="r"/>
            <a:r>
              <a:rPr lang="en-US" sz="1200" dirty="0"/>
              <a:t>Board Packet Page: 10-16</a:t>
            </a:r>
          </a:p>
          <a:p>
            <a:pPr algn="r"/>
            <a:r>
              <a:rPr lang="en-US" sz="1200" dirty="0"/>
              <a:t>Board Action: Approval</a:t>
            </a:r>
          </a:p>
        </p:txBody>
      </p:sp>
    </p:spTree>
    <p:extLst>
      <p:ext uri="{BB962C8B-B14F-4D97-AF65-F5344CB8AC3E}">
        <p14:creationId xmlns:p14="http://schemas.microsoft.com/office/powerpoint/2010/main" val="3234573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40D31-55E6-F24F-86C9-A054D9F9ACFE}"/>
              </a:ext>
            </a:extLst>
          </p:cNvPr>
          <p:cNvSpPr>
            <a:spLocks noGrp="1"/>
          </p:cNvSpPr>
          <p:nvPr>
            <p:ph type="title"/>
          </p:nvPr>
        </p:nvSpPr>
        <p:spPr/>
        <p:txBody>
          <a:bodyPr/>
          <a:lstStyle/>
          <a:p>
            <a:r>
              <a:rPr lang="en-US" dirty="0"/>
              <a:t>General managers reports</a:t>
            </a:r>
          </a:p>
        </p:txBody>
      </p:sp>
      <p:sp>
        <p:nvSpPr>
          <p:cNvPr id="3" name="Slide Number Placeholder 2">
            <a:extLst>
              <a:ext uri="{FF2B5EF4-FFF2-40B4-BE49-F238E27FC236}">
                <a16:creationId xmlns:a16="http://schemas.microsoft.com/office/drawing/2014/main" id="{DEA7A1DE-C034-0748-88A6-4945451D0840}"/>
              </a:ext>
            </a:extLst>
          </p:cNvPr>
          <p:cNvSpPr>
            <a:spLocks noGrp="1"/>
          </p:cNvSpPr>
          <p:nvPr>
            <p:ph type="sldNum" sz="quarter" idx="12"/>
          </p:nvPr>
        </p:nvSpPr>
        <p:spPr/>
        <p:txBody>
          <a:bodyPr/>
          <a:lstStyle/>
          <a:p>
            <a:fld id="{9EC71654-96A5-4280-94F3-931C61A9F92C}" type="slidenum">
              <a:rPr lang="en-US" noProof="0" smtClean="0"/>
              <a:pPr/>
              <a:t>17</a:t>
            </a:fld>
            <a:endParaRPr lang="en-US" noProof="0" dirty="0"/>
          </a:p>
        </p:txBody>
      </p:sp>
      <p:sp>
        <p:nvSpPr>
          <p:cNvPr id="4" name="Rectangle 3">
            <a:extLst>
              <a:ext uri="{FF2B5EF4-FFF2-40B4-BE49-F238E27FC236}">
                <a16:creationId xmlns:a16="http://schemas.microsoft.com/office/drawing/2014/main" id="{FBBF9E68-8556-484A-AB8A-86C10EB78A90}"/>
              </a:ext>
            </a:extLst>
          </p:cNvPr>
          <p:cNvSpPr/>
          <p:nvPr/>
        </p:nvSpPr>
        <p:spPr>
          <a:xfrm>
            <a:off x="543721" y="1473358"/>
            <a:ext cx="9868283" cy="369332"/>
          </a:xfrm>
          <a:prstGeom prst="rect">
            <a:avLst/>
          </a:prstGeom>
        </p:spPr>
        <p:txBody>
          <a:bodyPr wrap="square">
            <a:spAutoFit/>
          </a:bodyPr>
          <a:lstStyle/>
          <a:p>
            <a:r>
              <a:rPr lang="en-US" b="1" u="sng" dirty="0">
                <a:latin typeface="Tahoma" panose="020B0604030504040204" pitchFamily="34" charset="0"/>
                <a:ea typeface="Times New Roman" panose="02020603050405020304" pitchFamily="18" charset="0"/>
                <a:cs typeface="Times New Roman" panose="02020603050405020304" pitchFamily="18" charset="0"/>
              </a:rPr>
              <a:t>FY 2024 Proposed Supplementals</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13625AC3-D9E2-BABF-7509-E9CD33013034}"/>
              </a:ext>
            </a:extLst>
          </p:cNvPr>
          <p:cNvSpPr txBox="1"/>
          <p:nvPr/>
        </p:nvSpPr>
        <p:spPr>
          <a:xfrm>
            <a:off x="690951" y="1918522"/>
            <a:ext cx="10819975" cy="3785652"/>
          </a:xfrm>
          <a:prstGeom prst="rect">
            <a:avLst/>
          </a:prstGeom>
          <a:noFill/>
        </p:spPr>
        <p:txBody>
          <a:bodyPr wrap="square">
            <a:spAutoFit/>
          </a:bodyPr>
          <a:lstStyle/>
          <a:p>
            <a:pPr marL="0" marR="0">
              <a:spcBef>
                <a:spcPts val="0"/>
              </a:spcBef>
              <a:spcAft>
                <a:spcPts val="0"/>
              </a:spcAft>
            </a:pPr>
            <a:r>
              <a:rPr lang="en-US" sz="1600" dirty="0">
                <a:effectLst/>
                <a:latin typeface="Tahoma" panose="020B0604030504040204" pitchFamily="34" charset="0"/>
                <a:ea typeface="Times New Roman" panose="02020603050405020304" pitchFamily="18" charset="0"/>
              </a:rPr>
              <a:t>DASH has reviewed its service and organizational needs for the upcoming fiscal year and prepared the following list of supplemental funding priorities. The supplemental requests have been slightly revised versus the budget priority letter presented to the Board earlier this year. These revisions were made to correct for and reflect the importance of providing more useful weekend bus connections to the new Potomac Yard Metro Station.</a:t>
            </a:r>
          </a:p>
          <a:p>
            <a:pPr marL="0" marR="0">
              <a:spcBef>
                <a:spcPts val="0"/>
              </a:spcBef>
              <a:spcAft>
                <a:spcPts val="0"/>
              </a:spcAft>
            </a:pPr>
            <a:endParaRPr lang="en-US" sz="1600" dirty="0">
              <a:latin typeface="Tahoma" panose="020B0604030504040204" pitchFamily="34" charset="0"/>
            </a:endParaRPr>
          </a:p>
          <a:p>
            <a:pPr marL="0" marR="0">
              <a:spcBef>
                <a:spcPts val="0"/>
              </a:spcBef>
              <a:spcAft>
                <a:spcPts val="0"/>
              </a:spcAft>
            </a:pPr>
            <a:r>
              <a:rPr lang="en-US" sz="1600" b="1" dirty="0">
                <a:latin typeface="Tahoma" panose="020B0604030504040204" pitchFamily="34" charset="0"/>
              </a:rPr>
              <a:t>Important Note: </a:t>
            </a:r>
            <a:r>
              <a:rPr lang="en-US" sz="1600" dirty="0">
                <a:latin typeface="Tahoma" panose="020B0604030504040204" pitchFamily="34" charset="0"/>
              </a:rPr>
              <a:t>the General Manager’s recommendation is to prioritize avoiding reductions as the top priority. The City has requested </a:t>
            </a:r>
            <a:r>
              <a:rPr lang="en-US" sz="1600" b="1" dirty="0">
                <a:latin typeface="Tahoma" panose="020B0604030504040204" pitchFamily="34" charset="0"/>
              </a:rPr>
              <a:t>a 2% reduction which equates to ($535,925)</a:t>
            </a:r>
            <a:r>
              <a:rPr lang="en-US" sz="1600" dirty="0">
                <a:latin typeface="Tahoma" panose="020B0604030504040204" pitchFamily="34" charset="0"/>
              </a:rPr>
              <a:t>. These are being prepared by staff and will be presented to the Board at the next meeting, if not addressed prior. The General Manager’s guidance to staff is to identify approximately 1% of reductions as Administrative cuts and approximately 1% of reductions as Service cuts.</a:t>
            </a:r>
          </a:p>
          <a:p>
            <a:pPr marL="0" marR="0">
              <a:spcBef>
                <a:spcPts val="0"/>
              </a:spcBef>
              <a:spcAft>
                <a:spcPts val="0"/>
              </a:spcAft>
            </a:pPr>
            <a:endParaRPr lang="en-US" sz="1600" dirty="0">
              <a:latin typeface="Tahoma" panose="020B0604030504040204" pitchFamily="34" charset="0"/>
            </a:endParaRPr>
          </a:p>
          <a:p>
            <a:pPr marL="0" marR="0">
              <a:spcBef>
                <a:spcPts val="0"/>
              </a:spcBef>
              <a:spcAft>
                <a:spcPts val="0"/>
              </a:spcAft>
            </a:pPr>
            <a:r>
              <a:rPr lang="en-US" sz="1600" dirty="0">
                <a:latin typeface="Tahoma" panose="020B0604030504040204" pitchFamily="34" charset="0"/>
              </a:rPr>
              <a:t>Early messaging from the City Manager and City’s OMB staff have stated we are to assume these cuts </a:t>
            </a:r>
            <a:r>
              <a:rPr lang="en-US" sz="1600" u="sng" dirty="0">
                <a:latin typeface="Tahoma" panose="020B0604030504040204" pitchFamily="34" charset="0"/>
              </a:rPr>
              <a:t>will be taken</a:t>
            </a:r>
            <a:r>
              <a:rPr lang="en-US" sz="1600" dirty="0">
                <a:latin typeface="Tahoma" panose="020B0604030504040204" pitchFamily="34" charset="0"/>
              </a:rPr>
              <a:t>.</a:t>
            </a:r>
          </a:p>
          <a:p>
            <a:pPr marL="0" marR="0">
              <a:spcBef>
                <a:spcPts val="0"/>
              </a:spcBef>
              <a:spcAft>
                <a:spcPts val="0"/>
              </a:spcAft>
            </a:pPr>
            <a:endParaRPr lang="en-US" sz="1600" dirty="0">
              <a:latin typeface="Tahoma" panose="020B0604030504040204" pitchFamily="34" charset="0"/>
            </a:endParaRPr>
          </a:p>
          <a:p>
            <a:pPr marL="0" marR="0">
              <a:spcBef>
                <a:spcPts val="0"/>
              </a:spcBef>
              <a:spcAft>
                <a:spcPts val="0"/>
              </a:spcAft>
            </a:pPr>
            <a:r>
              <a:rPr lang="en-US" sz="1600" dirty="0">
                <a:latin typeface="Tahoma" panose="020B0604030504040204" pitchFamily="34" charset="0"/>
              </a:rPr>
              <a:t>The City transmitted reduction targets to DASH after the packet for this Board meeting was completed and publicized. They have asked that reductions be submitted on or before November 28</a:t>
            </a:r>
            <a:r>
              <a:rPr lang="en-US" sz="1600" baseline="30000" dirty="0">
                <a:latin typeface="Tahoma" panose="020B0604030504040204" pitchFamily="34" charset="0"/>
              </a:rPr>
              <a:t>th</a:t>
            </a:r>
            <a:r>
              <a:rPr lang="en-US" sz="1600" dirty="0">
                <a:latin typeface="Tahoma" panose="020B0604030504040204" pitchFamily="34" charset="0"/>
              </a:rPr>
              <a:t>, 2022. This is an issue for discussion by the ATC Board.</a:t>
            </a:r>
            <a:endParaRPr lang="en-US" sz="1600" dirty="0"/>
          </a:p>
        </p:txBody>
      </p:sp>
      <p:sp>
        <p:nvSpPr>
          <p:cNvPr id="5" name="TextBox 4">
            <a:extLst>
              <a:ext uri="{FF2B5EF4-FFF2-40B4-BE49-F238E27FC236}">
                <a16:creationId xmlns:a16="http://schemas.microsoft.com/office/drawing/2014/main" id="{62C46069-AC13-09A5-43F5-0222F056FB54}"/>
              </a:ext>
            </a:extLst>
          </p:cNvPr>
          <p:cNvSpPr txBox="1"/>
          <p:nvPr/>
        </p:nvSpPr>
        <p:spPr>
          <a:xfrm>
            <a:off x="9460312" y="6132573"/>
            <a:ext cx="1903384" cy="646331"/>
          </a:xfrm>
          <a:prstGeom prst="rect">
            <a:avLst/>
          </a:prstGeom>
          <a:noFill/>
        </p:spPr>
        <p:txBody>
          <a:bodyPr wrap="square" rtlCol="0">
            <a:spAutoFit/>
          </a:bodyPr>
          <a:lstStyle/>
          <a:p>
            <a:pPr algn="r"/>
            <a:r>
              <a:rPr lang="en-US" sz="1200" dirty="0"/>
              <a:t>Agenda Item: 4a, 4b, 4c, 4d</a:t>
            </a:r>
          </a:p>
          <a:p>
            <a:pPr algn="r"/>
            <a:r>
              <a:rPr lang="en-US" sz="1200" dirty="0"/>
              <a:t>Board Packet Page: 10-16</a:t>
            </a:r>
          </a:p>
          <a:p>
            <a:pPr algn="r"/>
            <a:r>
              <a:rPr lang="en-US" sz="1200" dirty="0"/>
              <a:t>Board Action: Approval</a:t>
            </a:r>
          </a:p>
        </p:txBody>
      </p:sp>
    </p:spTree>
    <p:extLst>
      <p:ext uri="{BB962C8B-B14F-4D97-AF65-F5344CB8AC3E}">
        <p14:creationId xmlns:p14="http://schemas.microsoft.com/office/powerpoint/2010/main" val="3907588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40D31-55E6-F24F-86C9-A054D9F9ACFE}"/>
              </a:ext>
            </a:extLst>
          </p:cNvPr>
          <p:cNvSpPr>
            <a:spLocks noGrp="1"/>
          </p:cNvSpPr>
          <p:nvPr>
            <p:ph type="title"/>
          </p:nvPr>
        </p:nvSpPr>
        <p:spPr/>
        <p:txBody>
          <a:bodyPr/>
          <a:lstStyle/>
          <a:p>
            <a:r>
              <a:rPr lang="en-US" dirty="0"/>
              <a:t>General managers reports</a:t>
            </a:r>
          </a:p>
        </p:txBody>
      </p:sp>
      <p:sp>
        <p:nvSpPr>
          <p:cNvPr id="3" name="Slide Number Placeholder 2">
            <a:extLst>
              <a:ext uri="{FF2B5EF4-FFF2-40B4-BE49-F238E27FC236}">
                <a16:creationId xmlns:a16="http://schemas.microsoft.com/office/drawing/2014/main" id="{DEA7A1DE-C034-0748-88A6-4945451D0840}"/>
              </a:ext>
            </a:extLst>
          </p:cNvPr>
          <p:cNvSpPr>
            <a:spLocks noGrp="1"/>
          </p:cNvSpPr>
          <p:nvPr>
            <p:ph type="sldNum" sz="quarter" idx="12"/>
          </p:nvPr>
        </p:nvSpPr>
        <p:spPr/>
        <p:txBody>
          <a:bodyPr/>
          <a:lstStyle/>
          <a:p>
            <a:fld id="{9EC71654-96A5-4280-94F3-931C61A9F92C}" type="slidenum">
              <a:rPr lang="en-US" noProof="0" smtClean="0"/>
              <a:pPr/>
              <a:t>18</a:t>
            </a:fld>
            <a:endParaRPr lang="en-US" noProof="0" dirty="0"/>
          </a:p>
        </p:txBody>
      </p:sp>
      <p:sp>
        <p:nvSpPr>
          <p:cNvPr id="4" name="Rectangle 3">
            <a:extLst>
              <a:ext uri="{FF2B5EF4-FFF2-40B4-BE49-F238E27FC236}">
                <a16:creationId xmlns:a16="http://schemas.microsoft.com/office/drawing/2014/main" id="{FBBF9E68-8556-484A-AB8A-86C10EB78A90}"/>
              </a:ext>
            </a:extLst>
          </p:cNvPr>
          <p:cNvSpPr/>
          <p:nvPr/>
        </p:nvSpPr>
        <p:spPr>
          <a:xfrm>
            <a:off x="515938" y="1309433"/>
            <a:ext cx="9868283" cy="369332"/>
          </a:xfrm>
          <a:prstGeom prst="rect">
            <a:avLst/>
          </a:prstGeom>
        </p:spPr>
        <p:txBody>
          <a:bodyPr wrap="square">
            <a:spAutoFit/>
          </a:bodyPr>
          <a:lstStyle/>
          <a:p>
            <a:r>
              <a:rPr lang="en-US" b="1" dirty="0">
                <a:latin typeface="Tahoma" panose="020B0604030504040204" pitchFamily="34" charset="0"/>
                <a:ea typeface="Times New Roman" panose="02020603050405020304" pitchFamily="18" charset="0"/>
                <a:cs typeface="Times New Roman" panose="02020603050405020304" pitchFamily="18" charset="0"/>
              </a:rPr>
              <a:t>FY 2024 Proposed Supplementals</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88516091-A141-A967-75D3-8D047A815FCC}"/>
              </a:ext>
            </a:extLst>
          </p:cNvPr>
          <p:cNvSpPr txBox="1"/>
          <p:nvPr/>
        </p:nvSpPr>
        <p:spPr>
          <a:xfrm>
            <a:off x="695131" y="2713912"/>
            <a:ext cx="9949543" cy="954107"/>
          </a:xfrm>
          <a:prstGeom prst="rect">
            <a:avLst/>
          </a:prstGeom>
          <a:noFill/>
        </p:spPr>
        <p:txBody>
          <a:bodyPr wrap="square">
            <a:spAutoFit/>
          </a:bodyPr>
          <a:lstStyle/>
          <a:p>
            <a:pPr marR="0" lvl="0"/>
            <a:r>
              <a:rPr lang="en-US" sz="1400" b="1" dirty="0">
                <a:solidFill>
                  <a:srgbClr val="000000"/>
                </a:solidFill>
                <a:effectLst/>
                <a:latin typeface="Tahoma" panose="020B0604030504040204" pitchFamily="34" charset="0"/>
                <a:ea typeface="Times New Roman" panose="02020603050405020304" pitchFamily="18" charset="0"/>
              </a:rPr>
              <a:t>Supplemental # 2 - Alexandria Transit Vision Plan Line 34:	$120,000</a:t>
            </a:r>
            <a:r>
              <a:rPr lang="en-US" sz="1400" dirty="0">
                <a:solidFill>
                  <a:srgbClr val="000000"/>
                </a:solidFill>
                <a:effectLst/>
                <a:latin typeface="Tahoma" panose="020B0604030504040204" pitchFamily="34"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457200" marR="0"/>
            <a:r>
              <a:rPr lang="en-US" sz="1400" dirty="0">
                <a:solidFill>
                  <a:srgbClr val="000000"/>
                </a:solidFill>
                <a:effectLst/>
                <a:latin typeface="Tahoma" panose="020B0604030504040204" pitchFamily="34" charset="0"/>
                <a:ea typeface="Times New Roman" panose="02020603050405020304" pitchFamily="18" charset="0"/>
              </a:rPr>
              <a:t>As with line 33, DASH is requesting funding to operate additional service along Line 34 to provide improved Sunday service and enhanced connectivity to the new Potomac Yard Metro Station. This request enhances service to every 30 minutes instead of every 60 minutes on Sundays.</a:t>
            </a:r>
            <a:endParaRPr lang="en-US" sz="14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070A71B9-8DE6-1989-B154-446B9BC24E70}"/>
              </a:ext>
            </a:extLst>
          </p:cNvPr>
          <p:cNvSpPr txBox="1"/>
          <p:nvPr/>
        </p:nvSpPr>
        <p:spPr>
          <a:xfrm>
            <a:off x="695131" y="3707085"/>
            <a:ext cx="10526274" cy="954107"/>
          </a:xfrm>
          <a:prstGeom prst="rect">
            <a:avLst/>
          </a:prstGeom>
          <a:noFill/>
        </p:spPr>
        <p:txBody>
          <a:bodyPr wrap="square">
            <a:spAutoFit/>
          </a:bodyPr>
          <a:lstStyle/>
          <a:p>
            <a:pPr marR="0" lvl="0"/>
            <a:r>
              <a:rPr lang="en-US" sz="1400" b="1" dirty="0">
                <a:solidFill>
                  <a:srgbClr val="000000"/>
                </a:solidFill>
                <a:effectLst/>
                <a:latin typeface="Tahoma" panose="020B0604030504040204" pitchFamily="34" charset="0"/>
                <a:ea typeface="Times New Roman" panose="02020603050405020304" pitchFamily="18" charset="0"/>
              </a:rPr>
              <a:t>Supplemental # 3 -Enhanced Service on Line 31:	$880,000</a:t>
            </a:r>
            <a:r>
              <a:rPr lang="en-US" sz="1400" dirty="0">
                <a:solidFill>
                  <a:srgbClr val="000000"/>
                </a:solidFill>
                <a:effectLst/>
                <a:latin typeface="Tahoma" panose="020B0604030504040204" pitchFamily="34"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457200" marR="0"/>
            <a:r>
              <a:rPr lang="en-US" sz="1400" dirty="0">
                <a:solidFill>
                  <a:srgbClr val="000000"/>
                </a:solidFill>
                <a:effectLst/>
                <a:latin typeface="Tahoma" panose="020B0604030504040204" pitchFamily="34" charset="0"/>
                <a:ea typeface="Times New Roman" panose="02020603050405020304" pitchFamily="18" charset="0"/>
              </a:rPr>
              <a:t>This proposed improvement increases off-peak and weekend trips by enhancing Line 31 to run every 15 minutes or better, all-day, seven days per week and greatly improve the east-west connectivity between the West End, King Street Metro, and Old Town.</a:t>
            </a:r>
            <a:endParaRPr lang="en-US" sz="14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6EF53E85-9B11-490C-92E5-1125D1876C3C}"/>
              </a:ext>
            </a:extLst>
          </p:cNvPr>
          <p:cNvSpPr txBox="1"/>
          <p:nvPr/>
        </p:nvSpPr>
        <p:spPr>
          <a:xfrm>
            <a:off x="695131" y="4700258"/>
            <a:ext cx="10668565" cy="954107"/>
          </a:xfrm>
          <a:prstGeom prst="rect">
            <a:avLst/>
          </a:prstGeom>
          <a:noFill/>
        </p:spPr>
        <p:txBody>
          <a:bodyPr wrap="square">
            <a:spAutoFit/>
          </a:bodyPr>
          <a:lstStyle/>
          <a:p>
            <a:pPr marR="0" lvl="0"/>
            <a:r>
              <a:rPr lang="en-US" sz="1400" b="1" dirty="0">
                <a:solidFill>
                  <a:srgbClr val="000000"/>
                </a:solidFill>
                <a:effectLst/>
                <a:latin typeface="Tahoma" panose="020B0604030504040204" pitchFamily="34" charset="0"/>
                <a:ea typeface="Times New Roman" panose="02020603050405020304" pitchFamily="18" charset="0"/>
              </a:rPr>
              <a:t>Supplemental # 4 -Enhanced Service on Line 32:	$490,000</a:t>
            </a:r>
            <a:r>
              <a:rPr lang="en-US" sz="1400" dirty="0">
                <a:solidFill>
                  <a:srgbClr val="000000"/>
                </a:solidFill>
                <a:effectLst/>
                <a:latin typeface="Tahoma" panose="020B0604030504040204" pitchFamily="34"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457200" marR="0"/>
            <a:r>
              <a:rPr lang="en-US" sz="1400" dirty="0">
                <a:solidFill>
                  <a:srgbClr val="000000"/>
                </a:solidFill>
                <a:effectLst/>
                <a:latin typeface="Tahoma" panose="020B0604030504040204" pitchFamily="34" charset="0"/>
                <a:ea typeface="Times New Roman" panose="02020603050405020304" pitchFamily="18" charset="0"/>
              </a:rPr>
              <a:t>DASH is requesting funding to expand service along Line 32 to include improved midday, evening, and weekend service along Line 32. This improvement would bring service from every 60 minutes during those times to every 30 minutes, leading to shorter wait times for buses along Eisenhower Avenue.</a:t>
            </a:r>
            <a:endParaRPr lang="en-US" sz="1400"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1B360783-D77D-3D25-BA35-166EC8DE3861}"/>
              </a:ext>
            </a:extLst>
          </p:cNvPr>
          <p:cNvSpPr txBox="1"/>
          <p:nvPr/>
        </p:nvSpPr>
        <p:spPr>
          <a:xfrm>
            <a:off x="695131" y="1720739"/>
            <a:ext cx="9949543" cy="954107"/>
          </a:xfrm>
          <a:prstGeom prst="rect">
            <a:avLst/>
          </a:prstGeom>
          <a:noFill/>
        </p:spPr>
        <p:txBody>
          <a:bodyPr wrap="square">
            <a:spAutoFit/>
          </a:bodyPr>
          <a:lstStyle/>
          <a:p>
            <a:pPr marR="0" lvl="0"/>
            <a:r>
              <a:rPr lang="en-US" sz="1400" b="1" dirty="0">
                <a:solidFill>
                  <a:srgbClr val="000000"/>
                </a:solidFill>
                <a:effectLst/>
                <a:latin typeface="Tahoma" panose="020B0604030504040204" pitchFamily="34" charset="0"/>
                <a:ea typeface="Times New Roman" panose="02020603050405020304" pitchFamily="18" charset="0"/>
              </a:rPr>
              <a:t>Supplemental # 1</a:t>
            </a:r>
            <a:r>
              <a:rPr lang="en-US" sz="1400" dirty="0">
                <a:solidFill>
                  <a:srgbClr val="000000"/>
                </a:solidFill>
                <a:effectLst/>
                <a:latin typeface="Tahoma" panose="020B0604030504040204" pitchFamily="34" charset="0"/>
                <a:ea typeface="Times New Roman" panose="02020603050405020304" pitchFamily="18" charset="0"/>
              </a:rPr>
              <a:t> – </a:t>
            </a:r>
            <a:r>
              <a:rPr lang="en-US" sz="1400" b="1" dirty="0">
                <a:solidFill>
                  <a:srgbClr val="000000"/>
                </a:solidFill>
                <a:effectLst/>
                <a:latin typeface="Tahoma" panose="020B0604030504040204" pitchFamily="34" charset="0"/>
                <a:ea typeface="Times New Roman" panose="02020603050405020304" pitchFamily="18" charset="0"/>
              </a:rPr>
              <a:t>Alexandria Transit Vision Plan Line 33:	$120,000</a:t>
            </a:r>
            <a:r>
              <a:rPr lang="en-US" sz="1400" dirty="0">
                <a:solidFill>
                  <a:srgbClr val="000000"/>
                </a:solidFill>
                <a:effectLst/>
                <a:latin typeface="Tahoma" panose="020B0604030504040204" pitchFamily="34"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457200" marR="0"/>
            <a:r>
              <a:rPr lang="en-US" sz="1400" dirty="0">
                <a:solidFill>
                  <a:srgbClr val="000000"/>
                </a:solidFill>
                <a:effectLst/>
                <a:latin typeface="Tahoma" panose="020B0604030504040204" pitchFamily="34" charset="0"/>
                <a:ea typeface="Times New Roman" panose="02020603050405020304" pitchFamily="18" charset="0"/>
              </a:rPr>
              <a:t>DASH is requesting funding to operate additional service along Line 33 to provide improved Sunday service and enhanced connectivity to the new Potomac Yard Metro Station. This request enhances service to every 30 minutes instead of every 60 minutes on Sundays along line 33.</a:t>
            </a:r>
            <a:endParaRPr lang="en-US" sz="14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CEE17533-F6C8-4A09-9AA8-EDA8928B086F}"/>
              </a:ext>
            </a:extLst>
          </p:cNvPr>
          <p:cNvSpPr txBox="1"/>
          <p:nvPr/>
        </p:nvSpPr>
        <p:spPr>
          <a:xfrm>
            <a:off x="9460312" y="6132573"/>
            <a:ext cx="1903384" cy="646331"/>
          </a:xfrm>
          <a:prstGeom prst="rect">
            <a:avLst/>
          </a:prstGeom>
          <a:noFill/>
        </p:spPr>
        <p:txBody>
          <a:bodyPr wrap="square" rtlCol="0">
            <a:spAutoFit/>
          </a:bodyPr>
          <a:lstStyle/>
          <a:p>
            <a:pPr algn="r"/>
            <a:r>
              <a:rPr lang="en-US" sz="1200" dirty="0"/>
              <a:t>Agenda Item: 4a, 4b, 4c, 4d</a:t>
            </a:r>
          </a:p>
          <a:p>
            <a:pPr algn="r"/>
            <a:r>
              <a:rPr lang="en-US" sz="1200" dirty="0"/>
              <a:t>Board Packet Page: 10-16</a:t>
            </a:r>
          </a:p>
          <a:p>
            <a:pPr algn="r"/>
            <a:r>
              <a:rPr lang="en-US" sz="1200" dirty="0"/>
              <a:t>Board Action: Approval</a:t>
            </a:r>
          </a:p>
        </p:txBody>
      </p:sp>
    </p:spTree>
    <p:extLst>
      <p:ext uri="{BB962C8B-B14F-4D97-AF65-F5344CB8AC3E}">
        <p14:creationId xmlns:p14="http://schemas.microsoft.com/office/powerpoint/2010/main" val="356825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40D31-55E6-F24F-86C9-A054D9F9ACFE}"/>
              </a:ext>
            </a:extLst>
          </p:cNvPr>
          <p:cNvSpPr>
            <a:spLocks noGrp="1"/>
          </p:cNvSpPr>
          <p:nvPr>
            <p:ph type="title"/>
          </p:nvPr>
        </p:nvSpPr>
        <p:spPr/>
        <p:txBody>
          <a:bodyPr/>
          <a:lstStyle/>
          <a:p>
            <a:r>
              <a:rPr lang="en-US" dirty="0"/>
              <a:t>General managers reports</a:t>
            </a:r>
          </a:p>
        </p:txBody>
      </p:sp>
      <p:sp>
        <p:nvSpPr>
          <p:cNvPr id="3" name="Slide Number Placeholder 2">
            <a:extLst>
              <a:ext uri="{FF2B5EF4-FFF2-40B4-BE49-F238E27FC236}">
                <a16:creationId xmlns:a16="http://schemas.microsoft.com/office/drawing/2014/main" id="{DEA7A1DE-C034-0748-88A6-4945451D0840}"/>
              </a:ext>
            </a:extLst>
          </p:cNvPr>
          <p:cNvSpPr>
            <a:spLocks noGrp="1"/>
          </p:cNvSpPr>
          <p:nvPr>
            <p:ph type="sldNum" sz="quarter" idx="12"/>
          </p:nvPr>
        </p:nvSpPr>
        <p:spPr/>
        <p:txBody>
          <a:bodyPr/>
          <a:lstStyle/>
          <a:p>
            <a:fld id="{9EC71654-96A5-4280-94F3-931C61A9F92C}" type="slidenum">
              <a:rPr lang="en-US" noProof="0" smtClean="0"/>
              <a:pPr/>
              <a:t>19</a:t>
            </a:fld>
            <a:endParaRPr lang="en-US" noProof="0" dirty="0"/>
          </a:p>
        </p:txBody>
      </p:sp>
      <p:sp>
        <p:nvSpPr>
          <p:cNvPr id="4" name="Rectangle 3">
            <a:extLst>
              <a:ext uri="{FF2B5EF4-FFF2-40B4-BE49-F238E27FC236}">
                <a16:creationId xmlns:a16="http://schemas.microsoft.com/office/drawing/2014/main" id="{FBBF9E68-8556-484A-AB8A-86C10EB78A90}"/>
              </a:ext>
            </a:extLst>
          </p:cNvPr>
          <p:cNvSpPr/>
          <p:nvPr/>
        </p:nvSpPr>
        <p:spPr>
          <a:xfrm>
            <a:off x="515938" y="1309433"/>
            <a:ext cx="9868283" cy="369332"/>
          </a:xfrm>
          <a:prstGeom prst="rect">
            <a:avLst/>
          </a:prstGeom>
        </p:spPr>
        <p:txBody>
          <a:bodyPr wrap="square">
            <a:spAutoFit/>
          </a:bodyPr>
          <a:lstStyle/>
          <a:p>
            <a:r>
              <a:rPr lang="en-US" b="1" dirty="0">
                <a:latin typeface="Tahoma" panose="020B0604030504040204" pitchFamily="34" charset="0"/>
                <a:ea typeface="Times New Roman" panose="02020603050405020304" pitchFamily="18" charset="0"/>
                <a:cs typeface="Times New Roman" panose="02020603050405020304" pitchFamily="18" charset="0"/>
              </a:rPr>
              <a:t>FY 2024 Proposed Supplementals</a:t>
            </a: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55112685-0E10-EFAE-F55B-E7389C73A806}"/>
              </a:ext>
            </a:extLst>
          </p:cNvPr>
          <p:cNvPicPr>
            <a:picLocks noChangeAspect="1"/>
          </p:cNvPicPr>
          <p:nvPr/>
        </p:nvPicPr>
        <p:blipFill rotWithShape="1">
          <a:blip r:embed="rId3"/>
          <a:srcRect l="58951"/>
          <a:stretch/>
        </p:blipFill>
        <p:spPr>
          <a:xfrm>
            <a:off x="4860979" y="1211252"/>
            <a:ext cx="5865508" cy="4877025"/>
          </a:xfrm>
          <a:prstGeom prst="rect">
            <a:avLst/>
          </a:prstGeom>
        </p:spPr>
      </p:pic>
      <p:sp>
        <p:nvSpPr>
          <p:cNvPr id="8" name="TextBox 7">
            <a:extLst>
              <a:ext uri="{FF2B5EF4-FFF2-40B4-BE49-F238E27FC236}">
                <a16:creationId xmlns:a16="http://schemas.microsoft.com/office/drawing/2014/main" id="{47885676-58E8-ADD3-DD00-6FAF1635E3D2}"/>
              </a:ext>
            </a:extLst>
          </p:cNvPr>
          <p:cNvSpPr txBox="1"/>
          <p:nvPr/>
        </p:nvSpPr>
        <p:spPr>
          <a:xfrm>
            <a:off x="2732313" y="3019452"/>
            <a:ext cx="6248400" cy="369332"/>
          </a:xfrm>
          <a:prstGeom prst="rect">
            <a:avLst/>
          </a:prstGeom>
          <a:noFill/>
        </p:spPr>
        <p:txBody>
          <a:bodyPr wrap="square">
            <a:spAutoFit/>
          </a:bodyPr>
          <a:lstStyle/>
          <a:p>
            <a:r>
              <a:rPr lang="en-US" sz="1800" b="1" dirty="0">
                <a:solidFill>
                  <a:srgbClr val="000000"/>
                </a:solidFill>
                <a:effectLst/>
                <a:latin typeface="Tahoma" panose="020B0604030504040204" pitchFamily="34" charset="0"/>
                <a:ea typeface="Times New Roman" panose="02020603050405020304" pitchFamily="18" charset="0"/>
              </a:rPr>
              <a:t>Supplemental #1</a:t>
            </a:r>
            <a:r>
              <a:rPr lang="en-US" sz="1800" dirty="0">
                <a:solidFill>
                  <a:srgbClr val="000000"/>
                </a:solidFill>
                <a:effectLst/>
                <a:latin typeface="Tahoma" panose="020B0604030504040204" pitchFamily="34" charset="0"/>
                <a:ea typeface="Times New Roman" panose="02020603050405020304" pitchFamily="18" charset="0"/>
              </a:rPr>
              <a:t> </a:t>
            </a:r>
            <a:endParaRPr lang="en-US" dirty="0"/>
          </a:p>
        </p:txBody>
      </p:sp>
      <p:sp>
        <p:nvSpPr>
          <p:cNvPr id="13" name="TextBox 12">
            <a:extLst>
              <a:ext uri="{FF2B5EF4-FFF2-40B4-BE49-F238E27FC236}">
                <a16:creationId xmlns:a16="http://schemas.microsoft.com/office/drawing/2014/main" id="{9CB0AD8B-801B-4AE6-3AB8-2E249FEB14F7}"/>
              </a:ext>
            </a:extLst>
          </p:cNvPr>
          <p:cNvSpPr txBox="1"/>
          <p:nvPr/>
        </p:nvSpPr>
        <p:spPr>
          <a:xfrm>
            <a:off x="2732313" y="3782390"/>
            <a:ext cx="6248400" cy="369332"/>
          </a:xfrm>
          <a:prstGeom prst="rect">
            <a:avLst/>
          </a:prstGeom>
          <a:noFill/>
        </p:spPr>
        <p:txBody>
          <a:bodyPr wrap="square">
            <a:spAutoFit/>
          </a:bodyPr>
          <a:lstStyle/>
          <a:p>
            <a:r>
              <a:rPr lang="en-US" sz="1800" b="1" dirty="0">
                <a:solidFill>
                  <a:srgbClr val="000000"/>
                </a:solidFill>
                <a:effectLst/>
                <a:latin typeface="Tahoma" panose="020B0604030504040204" pitchFamily="34" charset="0"/>
                <a:ea typeface="Times New Roman" panose="02020603050405020304" pitchFamily="18" charset="0"/>
              </a:rPr>
              <a:t>Supplemental #2</a:t>
            </a:r>
            <a:r>
              <a:rPr lang="en-US" sz="1800" dirty="0">
                <a:solidFill>
                  <a:srgbClr val="000000"/>
                </a:solidFill>
                <a:effectLst/>
                <a:latin typeface="Tahoma" panose="020B0604030504040204" pitchFamily="34" charset="0"/>
                <a:ea typeface="Times New Roman" panose="02020603050405020304" pitchFamily="18" charset="0"/>
              </a:rPr>
              <a:t> </a:t>
            </a:r>
            <a:endParaRPr lang="en-US" dirty="0"/>
          </a:p>
        </p:txBody>
      </p:sp>
      <p:sp>
        <p:nvSpPr>
          <p:cNvPr id="14" name="TextBox 13">
            <a:extLst>
              <a:ext uri="{FF2B5EF4-FFF2-40B4-BE49-F238E27FC236}">
                <a16:creationId xmlns:a16="http://schemas.microsoft.com/office/drawing/2014/main" id="{13A44F26-2ECF-04CE-CBA1-80DE703806C5}"/>
              </a:ext>
            </a:extLst>
          </p:cNvPr>
          <p:cNvSpPr txBox="1"/>
          <p:nvPr/>
        </p:nvSpPr>
        <p:spPr>
          <a:xfrm>
            <a:off x="2732313" y="4562400"/>
            <a:ext cx="6248400" cy="369332"/>
          </a:xfrm>
          <a:prstGeom prst="rect">
            <a:avLst/>
          </a:prstGeom>
          <a:noFill/>
        </p:spPr>
        <p:txBody>
          <a:bodyPr wrap="square">
            <a:spAutoFit/>
          </a:bodyPr>
          <a:lstStyle/>
          <a:p>
            <a:r>
              <a:rPr lang="en-US" sz="1800" b="1" dirty="0">
                <a:solidFill>
                  <a:srgbClr val="000000"/>
                </a:solidFill>
                <a:effectLst/>
                <a:latin typeface="Tahoma" panose="020B0604030504040204" pitchFamily="34" charset="0"/>
                <a:ea typeface="Times New Roman" panose="02020603050405020304" pitchFamily="18" charset="0"/>
              </a:rPr>
              <a:t>Supplemental #3</a:t>
            </a:r>
            <a:r>
              <a:rPr lang="en-US" sz="1800" dirty="0">
                <a:solidFill>
                  <a:srgbClr val="000000"/>
                </a:solidFill>
                <a:effectLst/>
                <a:latin typeface="Tahoma" panose="020B0604030504040204" pitchFamily="34" charset="0"/>
                <a:ea typeface="Times New Roman" panose="02020603050405020304" pitchFamily="18" charset="0"/>
              </a:rPr>
              <a:t> </a:t>
            </a:r>
            <a:endParaRPr lang="en-US" dirty="0"/>
          </a:p>
        </p:txBody>
      </p:sp>
      <p:sp>
        <p:nvSpPr>
          <p:cNvPr id="15" name="TextBox 14">
            <a:extLst>
              <a:ext uri="{FF2B5EF4-FFF2-40B4-BE49-F238E27FC236}">
                <a16:creationId xmlns:a16="http://schemas.microsoft.com/office/drawing/2014/main" id="{F8E49DDA-6C04-E2E2-3FD2-120B4A2D4F66}"/>
              </a:ext>
            </a:extLst>
          </p:cNvPr>
          <p:cNvSpPr txBox="1"/>
          <p:nvPr/>
        </p:nvSpPr>
        <p:spPr>
          <a:xfrm>
            <a:off x="2743199" y="5349613"/>
            <a:ext cx="6248400" cy="369332"/>
          </a:xfrm>
          <a:prstGeom prst="rect">
            <a:avLst/>
          </a:prstGeom>
          <a:noFill/>
        </p:spPr>
        <p:txBody>
          <a:bodyPr wrap="square">
            <a:spAutoFit/>
          </a:bodyPr>
          <a:lstStyle/>
          <a:p>
            <a:r>
              <a:rPr lang="en-US" sz="1800" b="1" dirty="0">
                <a:solidFill>
                  <a:srgbClr val="000000"/>
                </a:solidFill>
                <a:effectLst/>
                <a:latin typeface="Tahoma" panose="020B0604030504040204" pitchFamily="34" charset="0"/>
                <a:ea typeface="Times New Roman" panose="02020603050405020304" pitchFamily="18" charset="0"/>
              </a:rPr>
              <a:t>Supplemental #4</a:t>
            </a:r>
            <a:r>
              <a:rPr lang="en-US" sz="1800" dirty="0">
                <a:solidFill>
                  <a:srgbClr val="000000"/>
                </a:solidFill>
                <a:effectLst/>
                <a:latin typeface="Tahoma" panose="020B0604030504040204" pitchFamily="34" charset="0"/>
                <a:ea typeface="Times New Roman" panose="02020603050405020304" pitchFamily="18" charset="0"/>
              </a:rPr>
              <a:t> </a:t>
            </a:r>
            <a:endParaRPr lang="en-US" dirty="0"/>
          </a:p>
        </p:txBody>
      </p:sp>
      <p:sp>
        <p:nvSpPr>
          <p:cNvPr id="6" name="TextBox 5">
            <a:extLst>
              <a:ext uri="{FF2B5EF4-FFF2-40B4-BE49-F238E27FC236}">
                <a16:creationId xmlns:a16="http://schemas.microsoft.com/office/drawing/2014/main" id="{BC16DEB7-1E38-B9C4-FEE0-98EAA3E968BE}"/>
              </a:ext>
            </a:extLst>
          </p:cNvPr>
          <p:cNvSpPr txBox="1"/>
          <p:nvPr/>
        </p:nvSpPr>
        <p:spPr>
          <a:xfrm>
            <a:off x="9460312" y="6132573"/>
            <a:ext cx="1903384" cy="646331"/>
          </a:xfrm>
          <a:prstGeom prst="rect">
            <a:avLst/>
          </a:prstGeom>
          <a:noFill/>
        </p:spPr>
        <p:txBody>
          <a:bodyPr wrap="square" rtlCol="0">
            <a:spAutoFit/>
          </a:bodyPr>
          <a:lstStyle/>
          <a:p>
            <a:pPr algn="r"/>
            <a:r>
              <a:rPr lang="en-US" sz="1200" dirty="0"/>
              <a:t>Agenda Item: 4a, 4b, 4c, 4d</a:t>
            </a:r>
          </a:p>
          <a:p>
            <a:pPr algn="r"/>
            <a:r>
              <a:rPr lang="en-US" sz="1200" dirty="0"/>
              <a:t>Board Packet Page: 10-16</a:t>
            </a:r>
          </a:p>
          <a:p>
            <a:pPr algn="r"/>
            <a:r>
              <a:rPr lang="en-US" sz="1200" dirty="0"/>
              <a:t>Board Action: Approval</a:t>
            </a:r>
          </a:p>
        </p:txBody>
      </p:sp>
    </p:spTree>
    <p:extLst>
      <p:ext uri="{BB962C8B-B14F-4D97-AF65-F5344CB8AC3E}">
        <p14:creationId xmlns:p14="http://schemas.microsoft.com/office/powerpoint/2010/main" val="2952552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7A3F7A-38E3-044B-BFCB-50E8860A676A}"/>
              </a:ext>
            </a:extLst>
          </p:cNvPr>
          <p:cNvSpPr>
            <a:spLocks noGrp="1"/>
          </p:cNvSpPr>
          <p:nvPr>
            <p:ph type="sldNum" sz="quarter" idx="12"/>
          </p:nvPr>
        </p:nvSpPr>
        <p:spPr/>
        <p:txBody>
          <a:bodyPr/>
          <a:lstStyle/>
          <a:p>
            <a:fld id="{9EC71654-96A5-4280-94F3-931C61A9F92C}" type="slidenum">
              <a:rPr lang="en-US" noProof="0" smtClean="0"/>
              <a:pPr/>
              <a:t>2</a:t>
            </a:fld>
            <a:endParaRPr lang="en-US" noProof="0" dirty="0"/>
          </a:p>
        </p:txBody>
      </p:sp>
      <p:sp>
        <p:nvSpPr>
          <p:cNvPr id="4" name="Title 3">
            <a:extLst>
              <a:ext uri="{FF2B5EF4-FFF2-40B4-BE49-F238E27FC236}">
                <a16:creationId xmlns:a16="http://schemas.microsoft.com/office/drawing/2014/main" id="{A23515D4-2859-7C4D-8D4F-B2EC7E5172AA}"/>
              </a:ext>
            </a:extLst>
          </p:cNvPr>
          <p:cNvSpPr>
            <a:spLocks noGrp="1"/>
          </p:cNvSpPr>
          <p:nvPr>
            <p:ph type="title"/>
          </p:nvPr>
        </p:nvSpPr>
        <p:spPr/>
        <p:txBody>
          <a:bodyPr/>
          <a:lstStyle/>
          <a:p>
            <a:r>
              <a:rPr lang="en-US" dirty="0"/>
              <a:t>Calling of the </a:t>
            </a:r>
            <a:r>
              <a:rPr lang="en-US" dirty="0" err="1"/>
              <a:t>rolL</a:t>
            </a:r>
            <a:endParaRPr lang="en-US" dirty="0"/>
          </a:p>
        </p:txBody>
      </p:sp>
      <p:sp>
        <p:nvSpPr>
          <p:cNvPr id="6" name="TextBox 5">
            <a:extLst>
              <a:ext uri="{FF2B5EF4-FFF2-40B4-BE49-F238E27FC236}">
                <a16:creationId xmlns:a16="http://schemas.microsoft.com/office/drawing/2014/main" id="{41BC4BD6-4668-C64F-AE08-79624C93316A}"/>
              </a:ext>
            </a:extLst>
          </p:cNvPr>
          <p:cNvSpPr txBox="1"/>
          <p:nvPr/>
        </p:nvSpPr>
        <p:spPr>
          <a:xfrm>
            <a:off x="9234186" y="6132573"/>
            <a:ext cx="2129510" cy="646331"/>
          </a:xfrm>
          <a:prstGeom prst="rect">
            <a:avLst/>
          </a:prstGeom>
          <a:noFill/>
        </p:spPr>
        <p:txBody>
          <a:bodyPr wrap="square" rtlCol="0">
            <a:spAutoFit/>
          </a:bodyPr>
          <a:lstStyle/>
          <a:p>
            <a:pPr algn="r"/>
            <a:r>
              <a:rPr lang="en-US" sz="1200" dirty="0"/>
              <a:t>Agenda Item: N/A</a:t>
            </a:r>
          </a:p>
          <a:p>
            <a:pPr algn="r"/>
            <a:r>
              <a:rPr lang="en-US" sz="1200" dirty="0"/>
              <a:t>Board Packet Page: N/A</a:t>
            </a:r>
          </a:p>
          <a:p>
            <a:pPr algn="r"/>
            <a:r>
              <a:rPr lang="en-US" sz="1200" dirty="0"/>
              <a:t>Board Action: None</a:t>
            </a:r>
          </a:p>
        </p:txBody>
      </p:sp>
      <p:grpSp>
        <p:nvGrpSpPr>
          <p:cNvPr id="44" name="Group 43">
            <a:extLst>
              <a:ext uri="{FF2B5EF4-FFF2-40B4-BE49-F238E27FC236}">
                <a16:creationId xmlns:a16="http://schemas.microsoft.com/office/drawing/2014/main" id="{B5D9AB30-76F0-E0C1-6311-77DF79F89AE5}"/>
              </a:ext>
            </a:extLst>
          </p:cNvPr>
          <p:cNvGrpSpPr/>
          <p:nvPr/>
        </p:nvGrpSpPr>
        <p:grpSpPr>
          <a:xfrm>
            <a:off x="5270474" y="1356385"/>
            <a:ext cx="1953802" cy="2114511"/>
            <a:chOff x="5237341" y="1356385"/>
            <a:chExt cx="1953802" cy="2114511"/>
          </a:xfrm>
        </p:grpSpPr>
        <p:pic>
          <p:nvPicPr>
            <p:cNvPr id="17" name="Picture 16" descr="A person smiling in front of a flag&#10;&#10;Description automatically generated with medium confidence">
              <a:extLst>
                <a:ext uri="{FF2B5EF4-FFF2-40B4-BE49-F238E27FC236}">
                  <a16:creationId xmlns:a16="http://schemas.microsoft.com/office/drawing/2014/main" id="{4658F04A-063D-6AB4-62C2-A0530608B7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04"/>
            <a:stretch/>
          </p:blipFill>
          <p:spPr>
            <a:xfrm>
              <a:off x="5237341" y="1356385"/>
              <a:ext cx="1819597" cy="1819597"/>
            </a:xfrm>
            <a:prstGeom prst="rect">
              <a:avLst/>
            </a:prstGeom>
          </p:spPr>
        </p:pic>
        <p:sp>
          <p:nvSpPr>
            <p:cNvPr id="27" name="TextBox 26">
              <a:extLst>
                <a:ext uri="{FF2B5EF4-FFF2-40B4-BE49-F238E27FC236}">
                  <a16:creationId xmlns:a16="http://schemas.microsoft.com/office/drawing/2014/main" id="{CC4296C3-D148-C2F9-96AD-E270BA195698}"/>
                </a:ext>
              </a:extLst>
            </p:cNvPr>
            <p:cNvSpPr txBox="1"/>
            <p:nvPr/>
          </p:nvSpPr>
          <p:spPr>
            <a:xfrm>
              <a:off x="5360828" y="3091439"/>
              <a:ext cx="1830315" cy="379457"/>
            </a:xfrm>
            <a:prstGeom prst="rect">
              <a:avLst/>
            </a:prstGeom>
            <a:solidFill>
              <a:schemeClr val="accent5">
                <a:lumMod val="75000"/>
              </a:schemeClr>
            </a:solidFill>
          </p:spPr>
          <p:txBody>
            <a:bodyPr wrap="square" rtlCol="0">
              <a:spAutoFit/>
            </a:bodyPr>
            <a:lstStyle/>
            <a:p>
              <a:r>
                <a:rPr lang="en-US" dirty="0">
                  <a:solidFill>
                    <a:schemeClr val="bg1"/>
                  </a:solidFill>
                </a:rPr>
                <a:t>Linda Bailey</a:t>
              </a:r>
            </a:p>
          </p:txBody>
        </p:sp>
      </p:grpSp>
      <p:grpSp>
        <p:nvGrpSpPr>
          <p:cNvPr id="47" name="Group 46">
            <a:extLst>
              <a:ext uri="{FF2B5EF4-FFF2-40B4-BE49-F238E27FC236}">
                <a16:creationId xmlns:a16="http://schemas.microsoft.com/office/drawing/2014/main" id="{C623E94F-338E-4EC7-0391-67C7AF09CC5F}"/>
              </a:ext>
            </a:extLst>
          </p:cNvPr>
          <p:cNvGrpSpPr/>
          <p:nvPr/>
        </p:nvGrpSpPr>
        <p:grpSpPr>
          <a:xfrm>
            <a:off x="627893" y="3953023"/>
            <a:ext cx="1975237" cy="2114510"/>
            <a:chOff x="627893" y="3956277"/>
            <a:chExt cx="1975237" cy="2114510"/>
          </a:xfrm>
        </p:grpSpPr>
        <p:pic>
          <p:nvPicPr>
            <p:cNvPr id="21" name="Picture 20" descr="A person in a suit smiling&#10;&#10;Description automatically generated with low confidence">
              <a:extLst>
                <a:ext uri="{FF2B5EF4-FFF2-40B4-BE49-F238E27FC236}">
                  <a16:creationId xmlns:a16="http://schemas.microsoft.com/office/drawing/2014/main" id="{CC2FD0B7-6B74-22A8-87B0-C301288382E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7893" y="3956277"/>
              <a:ext cx="1830318" cy="1830318"/>
            </a:xfrm>
            <a:prstGeom prst="rect">
              <a:avLst/>
            </a:prstGeom>
          </p:spPr>
        </p:pic>
        <p:sp>
          <p:nvSpPr>
            <p:cNvPr id="29" name="TextBox 28">
              <a:extLst>
                <a:ext uri="{FF2B5EF4-FFF2-40B4-BE49-F238E27FC236}">
                  <a16:creationId xmlns:a16="http://schemas.microsoft.com/office/drawing/2014/main" id="{AECE5033-2760-5E9D-8AA3-D212F647E2C2}"/>
                </a:ext>
              </a:extLst>
            </p:cNvPr>
            <p:cNvSpPr txBox="1"/>
            <p:nvPr/>
          </p:nvSpPr>
          <p:spPr>
            <a:xfrm>
              <a:off x="772815" y="5691330"/>
              <a:ext cx="1830315" cy="379457"/>
            </a:xfrm>
            <a:prstGeom prst="rect">
              <a:avLst/>
            </a:prstGeom>
            <a:solidFill>
              <a:schemeClr val="accent5">
                <a:lumMod val="75000"/>
              </a:schemeClr>
            </a:solidFill>
          </p:spPr>
          <p:txBody>
            <a:bodyPr wrap="square" rtlCol="0">
              <a:spAutoFit/>
            </a:bodyPr>
            <a:lstStyle/>
            <a:p>
              <a:r>
                <a:rPr lang="en-US" dirty="0">
                  <a:solidFill>
                    <a:schemeClr val="bg1"/>
                  </a:solidFill>
                </a:rPr>
                <a:t>Jesse O’Connell</a:t>
              </a:r>
            </a:p>
          </p:txBody>
        </p:sp>
      </p:grpSp>
      <p:grpSp>
        <p:nvGrpSpPr>
          <p:cNvPr id="42" name="Group 41">
            <a:extLst>
              <a:ext uri="{FF2B5EF4-FFF2-40B4-BE49-F238E27FC236}">
                <a16:creationId xmlns:a16="http://schemas.microsoft.com/office/drawing/2014/main" id="{504813F9-3194-F949-417C-A7C314FCD79E}"/>
              </a:ext>
            </a:extLst>
          </p:cNvPr>
          <p:cNvGrpSpPr/>
          <p:nvPr/>
        </p:nvGrpSpPr>
        <p:grpSpPr>
          <a:xfrm>
            <a:off x="9836073" y="1356385"/>
            <a:ext cx="1932363" cy="2092397"/>
            <a:chOff x="9836073" y="1378498"/>
            <a:chExt cx="1932363" cy="2092397"/>
          </a:xfrm>
        </p:grpSpPr>
        <p:pic>
          <p:nvPicPr>
            <p:cNvPr id="18" name="Picture 17">
              <a:extLst>
                <a:ext uri="{FF2B5EF4-FFF2-40B4-BE49-F238E27FC236}">
                  <a16:creationId xmlns:a16="http://schemas.microsoft.com/office/drawing/2014/main" id="{A7473F6C-C664-E712-6679-BA7249AEE28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04"/>
            <a:stretch/>
          </p:blipFill>
          <p:spPr>
            <a:xfrm>
              <a:off x="9836073" y="1378498"/>
              <a:ext cx="1830315" cy="1830315"/>
            </a:xfrm>
            <a:prstGeom prst="rect">
              <a:avLst/>
            </a:prstGeom>
          </p:spPr>
        </p:pic>
        <p:sp>
          <p:nvSpPr>
            <p:cNvPr id="30" name="TextBox 29">
              <a:extLst>
                <a:ext uri="{FF2B5EF4-FFF2-40B4-BE49-F238E27FC236}">
                  <a16:creationId xmlns:a16="http://schemas.microsoft.com/office/drawing/2014/main" id="{D015F7FE-31BA-E227-DCDC-A5CA7CC1E9AE}"/>
                </a:ext>
              </a:extLst>
            </p:cNvPr>
            <p:cNvSpPr txBox="1"/>
            <p:nvPr/>
          </p:nvSpPr>
          <p:spPr>
            <a:xfrm>
              <a:off x="9938121" y="3091438"/>
              <a:ext cx="1830315" cy="379457"/>
            </a:xfrm>
            <a:prstGeom prst="rect">
              <a:avLst/>
            </a:prstGeom>
            <a:solidFill>
              <a:schemeClr val="accent5">
                <a:lumMod val="75000"/>
              </a:schemeClr>
            </a:solidFill>
          </p:spPr>
          <p:txBody>
            <a:bodyPr wrap="square" rtlCol="0">
              <a:spAutoFit/>
            </a:bodyPr>
            <a:lstStyle/>
            <a:p>
              <a:r>
                <a:rPr lang="en-US" dirty="0">
                  <a:solidFill>
                    <a:schemeClr val="bg1"/>
                  </a:solidFill>
                </a:rPr>
                <a:t>Matt Harris</a:t>
              </a:r>
            </a:p>
          </p:txBody>
        </p:sp>
      </p:grpSp>
      <p:grpSp>
        <p:nvGrpSpPr>
          <p:cNvPr id="51" name="Group 50">
            <a:extLst>
              <a:ext uri="{FF2B5EF4-FFF2-40B4-BE49-F238E27FC236}">
                <a16:creationId xmlns:a16="http://schemas.microsoft.com/office/drawing/2014/main" id="{F85C0A62-2053-DF86-9161-517F48F0B0A9}"/>
              </a:ext>
            </a:extLst>
          </p:cNvPr>
          <p:cNvGrpSpPr/>
          <p:nvPr/>
        </p:nvGrpSpPr>
        <p:grpSpPr>
          <a:xfrm>
            <a:off x="9803918" y="3953023"/>
            <a:ext cx="1964518" cy="2092394"/>
            <a:chOff x="9803918" y="3953023"/>
            <a:chExt cx="1964518" cy="2092394"/>
          </a:xfrm>
        </p:grpSpPr>
        <p:pic>
          <p:nvPicPr>
            <p:cNvPr id="8" name="Picture 7" descr="A person smiling for the camera&#10;&#10;Description automatically generated with medium confidence">
              <a:extLst>
                <a:ext uri="{FF2B5EF4-FFF2-40B4-BE49-F238E27FC236}">
                  <a16:creationId xmlns:a16="http://schemas.microsoft.com/office/drawing/2014/main" id="{11DDA031-1F91-7110-9893-7C5D6E3DA85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803918" y="3953023"/>
              <a:ext cx="1830315" cy="1830315"/>
            </a:xfrm>
            <a:prstGeom prst="rect">
              <a:avLst/>
            </a:prstGeom>
          </p:spPr>
        </p:pic>
        <p:sp>
          <p:nvSpPr>
            <p:cNvPr id="33" name="TextBox 32">
              <a:extLst>
                <a:ext uri="{FF2B5EF4-FFF2-40B4-BE49-F238E27FC236}">
                  <a16:creationId xmlns:a16="http://schemas.microsoft.com/office/drawing/2014/main" id="{919AB83B-820B-578F-C244-D84CF17A1857}"/>
                </a:ext>
              </a:extLst>
            </p:cNvPr>
            <p:cNvSpPr txBox="1"/>
            <p:nvPr/>
          </p:nvSpPr>
          <p:spPr>
            <a:xfrm>
              <a:off x="9938121" y="5665960"/>
              <a:ext cx="1830315" cy="379457"/>
            </a:xfrm>
            <a:prstGeom prst="rect">
              <a:avLst/>
            </a:prstGeom>
            <a:solidFill>
              <a:schemeClr val="accent5">
                <a:lumMod val="75000"/>
              </a:schemeClr>
            </a:solidFill>
          </p:spPr>
          <p:txBody>
            <a:bodyPr wrap="square" rtlCol="0">
              <a:spAutoFit/>
            </a:bodyPr>
            <a:lstStyle/>
            <a:p>
              <a:r>
                <a:rPr lang="en-US" dirty="0" err="1">
                  <a:solidFill>
                    <a:schemeClr val="bg1"/>
                  </a:solidFill>
                </a:rPr>
                <a:t>Ajashu</a:t>
              </a:r>
              <a:r>
                <a:rPr lang="en-US" dirty="0">
                  <a:solidFill>
                    <a:schemeClr val="bg1"/>
                  </a:solidFill>
                </a:rPr>
                <a:t> Thomas</a:t>
              </a:r>
            </a:p>
          </p:txBody>
        </p:sp>
      </p:grpSp>
      <p:grpSp>
        <p:nvGrpSpPr>
          <p:cNvPr id="48" name="Group 47">
            <a:extLst>
              <a:ext uri="{FF2B5EF4-FFF2-40B4-BE49-F238E27FC236}">
                <a16:creationId xmlns:a16="http://schemas.microsoft.com/office/drawing/2014/main" id="{0032A396-D2EA-2A42-E84F-3797931A0A44}"/>
              </a:ext>
            </a:extLst>
          </p:cNvPr>
          <p:cNvGrpSpPr/>
          <p:nvPr/>
        </p:nvGrpSpPr>
        <p:grpSpPr>
          <a:xfrm>
            <a:off x="2879778" y="3953023"/>
            <a:ext cx="1975237" cy="2092393"/>
            <a:chOff x="2984304" y="3970735"/>
            <a:chExt cx="1975237" cy="2092393"/>
          </a:xfrm>
        </p:grpSpPr>
        <p:pic>
          <p:nvPicPr>
            <p:cNvPr id="24" name="Picture 23" descr="A person wearing glasses&#10;&#10;Description automatically generated with low confidence">
              <a:extLst>
                <a:ext uri="{FF2B5EF4-FFF2-40B4-BE49-F238E27FC236}">
                  <a16:creationId xmlns:a16="http://schemas.microsoft.com/office/drawing/2014/main" id="{8E2FB700-55F8-82FC-4B27-A10B6CA76AB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192"/>
            <a:stretch/>
          </p:blipFill>
          <p:spPr>
            <a:xfrm>
              <a:off x="2984304" y="3970735"/>
              <a:ext cx="1830318" cy="1830318"/>
            </a:xfrm>
            <a:prstGeom prst="rect">
              <a:avLst/>
            </a:prstGeom>
          </p:spPr>
        </p:pic>
        <p:sp>
          <p:nvSpPr>
            <p:cNvPr id="34" name="TextBox 33">
              <a:extLst>
                <a:ext uri="{FF2B5EF4-FFF2-40B4-BE49-F238E27FC236}">
                  <a16:creationId xmlns:a16="http://schemas.microsoft.com/office/drawing/2014/main" id="{18DBB197-61CA-7A6E-7B26-8BEB8BA70E18}"/>
                </a:ext>
              </a:extLst>
            </p:cNvPr>
            <p:cNvSpPr txBox="1"/>
            <p:nvPr/>
          </p:nvSpPr>
          <p:spPr>
            <a:xfrm>
              <a:off x="3129226" y="5683671"/>
              <a:ext cx="1830315" cy="379457"/>
            </a:xfrm>
            <a:prstGeom prst="rect">
              <a:avLst/>
            </a:prstGeom>
            <a:solidFill>
              <a:schemeClr val="accent5">
                <a:lumMod val="75000"/>
              </a:schemeClr>
            </a:solidFill>
          </p:spPr>
          <p:txBody>
            <a:bodyPr wrap="square" rtlCol="0">
              <a:spAutoFit/>
            </a:bodyPr>
            <a:lstStyle/>
            <a:p>
              <a:r>
                <a:rPr lang="en-US" dirty="0">
                  <a:solidFill>
                    <a:schemeClr val="bg1"/>
                  </a:solidFill>
                </a:rPr>
                <a:t>Murat </a:t>
              </a:r>
              <a:r>
                <a:rPr lang="en-US" dirty="0" err="1">
                  <a:solidFill>
                    <a:schemeClr val="bg1"/>
                  </a:solidFill>
                </a:rPr>
                <a:t>Omay</a:t>
              </a:r>
              <a:endParaRPr lang="en-US" dirty="0">
                <a:solidFill>
                  <a:schemeClr val="bg1"/>
                </a:solidFill>
              </a:endParaRPr>
            </a:p>
          </p:txBody>
        </p:sp>
      </p:grpSp>
      <p:grpSp>
        <p:nvGrpSpPr>
          <p:cNvPr id="43" name="Group 42">
            <a:extLst>
              <a:ext uri="{FF2B5EF4-FFF2-40B4-BE49-F238E27FC236}">
                <a16:creationId xmlns:a16="http://schemas.microsoft.com/office/drawing/2014/main" id="{21E51985-5ACE-ADED-75A3-5570FB1C4201}"/>
              </a:ext>
            </a:extLst>
          </p:cNvPr>
          <p:cNvGrpSpPr/>
          <p:nvPr/>
        </p:nvGrpSpPr>
        <p:grpSpPr>
          <a:xfrm>
            <a:off x="7500434" y="1356385"/>
            <a:ext cx="2059481" cy="2147855"/>
            <a:chOff x="7536705" y="1356385"/>
            <a:chExt cx="2059481" cy="2147855"/>
          </a:xfrm>
        </p:grpSpPr>
        <p:pic>
          <p:nvPicPr>
            <p:cNvPr id="5" name="Picture 4" descr="A person smiling for the camera&#10;&#10;Description automatically generated with low confidence">
              <a:extLst>
                <a:ext uri="{FF2B5EF4-FFF2-40B4-BE49-F238E27FC236}">
                  <a16:creationId xmlns:a16="http://schemas.microsoft.com/office/drawing/2014/main" id="{C87C1EEB-8AFC-3F3B-FE7A-23A24FD58E5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536705" y="1356385"/>
              <a:ext cx="1819598" cy="1819598"/>
            </a:xfrm>
            <a:prstGeom prst="rect">
              <a:avLst/>
            </a:prstGeom>
          </p:spPr>
        </p:pic>
        <p:sp>
          <p:nvSpPr>
            <p:cNvPr id="28" name="TextBox 27">
              <a:extLst>
                <a:ext uri="{FF2B5EF4-FFF2-40B4-BE49-F238E27FC236}">
                  <a16:creationId xmlns:a16="http://schemas.microsoft.com/office/drawing/2014/main" id="{F94FE8A9-232E-1BEB-7EEF-E7A3185C9AF5}"/>
                </a:ext>
              </a:extLst>
            </p:cNvPr>
            <p:cNvSpPr txBox="1"/>
            <p:nvPr/>
          </p:nvSpPr>
          <p:spPr>
            <a:xfrm>
              <a:off x="7670910" y="3091438"/>
              <a:ext cx="1830315" cy="379457"/>
            </a:xfrm>
            <a:prstGeom prst="rect">
              <a:avLst/>
            </a:prstGeom>
            <a:solidFill>
              <a:schemeClr val="accent5">
                <a:lumMod val="75000"/>
              </a:schemeClr>
            </a:solidFill>
          </p:spPr>
          <p:txBody>
            <a:bodyPr wrap="square" rtlCol="0">
              <a:spAutoFit/>
            </a:bodyPr>
            <a:lstStyle/>
            <a:p>
              <a:r>
                <a:rPr lang="en-US" dirty="0">
                  <a:solidFill>
                    <a:schemeClr val="bg1"/>
                  </a:solidFill>
                </a:rPr>
                <a:t>Brandi Collins</a:t>
              </a:r>
            </a:p>
          </p:txBody>
        </p:sp>
        <p:pic>
          <p:nvPicPr>
            <p:cNvPr id="36" name="Graphic 35">
              <a:extLst>
                <a:ext uri="{FF2B5EF4-FFF2-40B4-BE49-F238E27FC236}">
                  <a16:creationId xmlns:a16="http://schemas.microsoft.com/office/drawing/2014/main" id="{0FC7A74E-027E-FEF3-5E5C-4AD8EC1BD029}"/>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130591" y="3048991"/>
              <a:ext cx="465595" cy="455249"/>
            </a:xfrm>
            <a:prstGeom prst="rect">
              <a:avLst/>
            </a:prstGeom>
          </p:spPr>
        </p:pic>
      </p:grpSp>
      <p:grpSp>
        <p:nvGrpSpPr>
          <p:cNvPr id="50" name="Group 49">
            <a:extLst>
              <a:ext uri="{FF2B5EF4-FFF2-40B4-BE49-F238E27FC236}">
                <a16:creationId xmlns:a16="http://schemas.microsoft.com/office/drawing/2014/main" id="{3C9CB4CE-C2D9-7DB4-5F80-A1DE24D00A63}"/>
              </a:ext>
            </a:extLst>
          </p:cNvPr>
          <p:cNvGrpSpPr/>
          <p:nvPr/>
        </p:nvGrpSpPr>
        <p:grpSpPr>
          <a:xfrm>
            <a:off x="7474878" y="3953023"/>
            <a:ext cx="2052393" cy="2130288"/>
            <a:chOff x="7504554" y="3953024"/>
            <a:chExt cx="2052393" cy="2130288"/>
          </a:xfrm>
        </p:grpSpPr>
        <p:pic>
          <p:nvPicPr>
            <p:cNvPr id="22" name="Picture 21">
              <a:extLst>
                <a:ext uri="{FF2B5EF4-FFF2-40B4-BE49-F238E27FC236}">
                  <a16:creationId xmlns:a16="http://schemas.microsoft.com/office/drawing/2014/main" id="{4F5CDB93-0EBC-B242-DC0A-84F64BC1C7DE}"/>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r="-881"/>
            <a:stretch/>
          </p:blipFill>
          <p:spPr>
            <a:xfrm>
              <a:off x="7504554" y="3953024"/>
              <a:ext cx="1830316" cy="1830316"/>
            </a:xfrm>
            <a:prstGeom prst="rect">
              <a:avLst/>
            </a:prstGeom>
          </p:spPr>
        </p:pic>
        <p:sp>
          <p:nvSpPr>
            <p:cNvPr id="32" name="TextBox 31">
              <a:extLst>
                <a:ext uri="{FF2B5EF4-FFF2-40B4-BE49-F238E27FC236}">
                  <a16:creationId xmlns:a16="http://schemas.microsoft.com/office/drawing/2014/main" id="{A0DC3166-ECC5-8936-F480-C72D31DFA438}"/>
                </a:ext>
              </a:extLst>
            </p:cNvPr>
            <p:cNvSpPr txBox="1"/>
            <p:nvPr/>
          </p:nvSpPr>
          <p:spPr>
            <a:xfrm>
              <a:off x="7628040" y="5665961"/>
              <a:ext cx="1830315" cy="379457"/>
            </a:xfrm>
            <a:prstGeom prst="rect">
              <a:avLst/>
            </a:prstGeom>
            <a:solidFill>
              <a:schemeClr val="accent5">
                <a:lumMod val="75000"/>
              </a:schemeClr>
            </a:solidFill>
          </p:spPr>
          <p:txBody>
            <a:bodyPr wrap="square" rtlCol="0">
              <a:spAutoFit/>
            </a:bodyPr>
            <a:lstStyle/>
            <a:p>
              <a:r>
                <a:rPr lang="en-US" dirty="0" err="1">
                  <a:solidFill>
                    <a:schemeClr val="bg1"/>
                  </a:solidFill>
                </a:rPr>
                <a:t>Kendel</a:t>
              </a:r>
              <a:r>
                <a:rPr lang="en-US" dirty="0">
                  <a:solidFill>
                    <a:schemeClr val="bg1"/>
                  </a:solidFill>
                </a:rPr>
                <a:t> Taylor</a:t>
              </a:r>
            </a:p>
          </p:txBody>
        </p:sp>
        <p:pic>
          <p:nvPicPr>
            <p:cNvPr id="37" name="Graphic 36">
              <a:extLst>
                <a:ext uri="{FF2B5EF4-FFF2-40B4-BE49-F238E27FC236}">
                  <a16:creationId xmlns:a16="http://schemas.microsoft.com/office/drawing/2014/main" id="{E5948882-85B6-70A6-1FAC-87AFC67171ED}"/>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091352" y="5628063"/>
              <a:ext cx="465595" cy="455249"/>
            </a:xfrm>
            <a:prstGeom prst="rect">
              <a:avLst/>
            </a:prstGeom>
          </p:spPr>
        </p:pic>
      </p:grpSp>
      <p:grpSp>
        <p:nvGrpSpPr>
          <p:cNvPr id="49" name="Group 48">
            <a:extLst>
              <a:ext uri="{FF2B5EF4-FFF2-40B4-BE49-F238E27FC236}">
                <a16:creationId xmlns:a16="http://schemas.microsoft.com/office/drawing/2014/main" id="{AB9242EB-B15F-02FE-E9F8-733865139900}"/>
              </a:ext>
            </a:extLst>
          </p:cNvPr>
          <p:cNvGrpSpPr/>
          <p:nvPr/>
        </p:nvGrpSpPr>
        <p:grpSpPr>
          <a:xfrm>
            <a:off x="5131663" y="3953023"/>
            <a:ext cx="2066567" cy="2146205"/>
            <a:chOff x="5205191" y="3953023"/>
            <a:chExt cx="2066567" cy="2146205"/>
          </a:xfrm>
        </p:grpSpPr>
        <p:pic>
          <p:nvPicPr>
            <p:cNvPr id="20" name="Picture 19">
              <a:extLst>
                <a:ext uri="{FF2B5EF4-FFF2-40B4-BE49-F238E27FC236}">
                  <a16:creationId xmlns:a16="http://schemas.microsoft.com/office/drawing/2014/main" id="{1FA913B8-A1C3-2EC2-10AC-EEA76B82D558}"/>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205191" y="3953023"/>
              <a:ext cx="1830315" cy="1830315"/>
            </a:xfrm>
            <a:prstGeom prst="rect">
              <a:avLst/>
            </a:prstGeom>
          </p:spPr>
        </p:pic>
        <p:sp>
          <p:nvSpPr>
            <p:cNvPr id="31" name="TextBox 30">
              <a:extLst>
                <a:ext uri="{FF2B5EF4-FFF2-40B4-BE49-F238E27FC236}">
                  <a16:creationId xmlns:a16="http://schemas.microsoft.com/office/drawing/2014/main" id="{A1BCD995-0F12-445B-D246-1503C9DEB3C7}"/>
                </a:ext>
              </a:extLst>
            </p:cNvPr>
            <p:cNvSpPr txBox="1"/>
            <p:nvPr/>
          </p:nvSpPr>
          <p:spPr>
            <a:xfrm>
              <a:off x="5317958" y="5665962"/>
              <a:ext cx="1830315" cy="379457"/>
            </a:xfrm>
            <a:prstGeom prst="rect">
              <a:avLst/>
            </a:prstGeom>
            <a:solidFill>
              <a:schemeClr val="accent5">
                <a:lumMod val="75000"/>
              </a:schemeClr>
            </a:solidFill>
          </p:spPr>
          <p:txBody>
            <a:bodyPr wrap="square" rtlCol="0">
              <a:spAutoFit/>
            </a:bodyPr>
            <a:lstStyle/>
            <a:p>
              <a:r>
                <a:rPr lang="en-US" dirty="0">
                  <a:solidFill>
                    <a:schemeClr val="bg1"/>
                  </a:solidFill>
                </a:rPr>
                <a:t>Hillary Orr</a:t>
              </a:r>
            </a:p>
          </p:txBody>
        </p:sp>
        <p:pic>
          <p:nvPicPr>
            <p:cNvPr id="38" name="Graphic 37">
              <a:extLst>
                <a:ext uri="{FF2B5EF4-FFF2-40B4-BE49-F238E27FC236}">
                  <a16:creationId xmlns:a16="http://schemas.microsoft.com/office/drawing/2014/main" id="{E5773468-52E3-4BB0-BD7D-A5AF15A2ADDA}"/>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806163" y="5643979"/>
              <a:ext cx="465595" cy="455249"/>
            </a:xfrm>
            <a:prstGeom prst="rect">
              <a:avLst/>
            </a:prstGeom>
          </p:spPr>
        </p:pic>
      </p:grpSp>
      <p:grpSp>
        <p:nvGrpSpPr>
          <p:cNvPr id="46" name="Group 45">
            <a:extLst>
              <a:ext uri="{FF2B5EF4-FFF2-40B4-BE49-F238E27FC236}">
                <a16:creationId xmlns:a16="http://schemas.microsoft.com/office/drawing/2014/main" id="{7276BDB9-EDBC-D144-7C44-76571FEC49DE}"/>
              </a:ext>
            </a:extLst>
          </p:cNvPr>
          <p:cNvGrpSpPr/>
          <p:nvPr/>
        </p:nvGrpSpPr>
        <p:grpSpPr>
          <a:xfrm>
            <a:off x="638616" y="1356385"/>
            <a:ext cx="2034411" cy="2348243"/>
            <a:chOff x="638616" y="1356385"/>
            <a:chExt cx="2034411" cy="2348243"/>
          </a:xfrm>
        </p:grpSpPr>
        <p:pic>
          <p:nvPicPr>
            <p:cNvPr id="7" name="Picture 6">
              <a:extLst>
                <a:ext uri="{FF2B5EF4-FFF2-40B4-BE49-F238E27FC236}">
                  <a16:creationId xmlns:a16="http://schemas.microsoft.com/office/drawing/2014/main" id="{6DFBEA2C-7B83-6897-A03F-9A0515ED442A}"/>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r="-104"/>
            <a:stretch/>
          </p:blipFill>
          <p:spPr>
            <a:xfrm>
              <a:off x="638616" y="1356385"/>
              <a:ext cx="1819595" cy="1819595"/>
            </a:xfrm>
            <a:prstGeom prst="rect">
              <a:avLst/>
            </a:prstGeom>
          </p:spPr>
        </p:pic>
        <p:sp>
          <p:nvSpPr>
            <p:cNvPr id="25" name="TextBox 24">
              <a:extLst>
                <a:ext uri="{FF2B5EF4-FFF2-40B4-BE49-F238E27FC236}">
                  <a16:creationId xmlns:a16="http://schemas.microsoft.com/office/drawing/2014/main" id="{14654DC8-5641-D1EC-8672-EC15C6A69FCC}"/>
                </a:ext>
              </a:extLst>
            </p:cNvPr>
            <p:cNvSpPr txBox="1"/>
            <p:nvPr/>
          </p:nvSpPr>
          <p:spPr>
            <a:xfrm>
              <a:off x="740664" y="3092190"/>
              <a:ext cx="1830315" cy="379457"/>
            </a:xfrm>
            <a:prstGeom prst="rect">
              <a:avLst/>
            </a:prstGeom>
            <a:solidFill>
              <a:schemeClr val="accent5">
                <a:lumMod val="75000"/>
              </a:schemeClr>
            </a:solidFill>
          </p:spPr>
          <p:txBody>
            <a:bodyPr wrap="square" rtlCol="0">
              <a:spAutoFit/>
            </a:bodyPr>
            <a:lstStyle/>
            <a:p>
              <a:r>
                <a:rPr lang="en-US" dirty="0">
                  <a:solidFill>
                    <a:schemeClr val="bg1"/>
                  </a:solidFill>
                </a:rPr>
                <a:t>David Kaplan</a:t>
              </a:r>
            </a:p>
          </p:txBody>
        </p:sp>
        <p:sp>
          <p:nvSpPr>
            <p:cNvPr id="39" name="TextBox 38">
              <a:extLst>
                <a:ext uri="{FF2B5EF4-FFF2-40B4-BE49-F238E27FC236}">
                  <a16:creationId xmlns:a16="http://schemas.microsoft.com/office/drawing/2014/main" id="{3E2211BA-4958-6D33-B166-B913C3E8CAA7}"/>
                </a:ext>
              </a:extLst>
            </p:cNvPr>
            <p:cNvSpPr txBox="1"/>
            <p:nvPr/>
          </p:nvSpPr>
          <p:spPr>
            <a:xfrm>
              <a:off x="842712" y="3427629"/>
              <a:ext cx="1830315" cy="276999"/>
            </a:xfrm>
            <a:prstGeom prst="rect">
              <a:avLst/>
            </a:prstGeom>
            <a:solidFill>
              <a:schemeClr val="accent5">
                <a:lumMod val="75000"/>
              </a:schemeClr>
            </a:solidFill>
          </p:spPr>
          <p:txBody>
            <a:bodyPr wrap="square" rtlCol="0">
              <a:spAutoFit/>
            </a:bodyPr>
            <a:lstStyle/>
            <a:p>
              <a:r>
                <a:rPr lang="en-US" sz="1200" dirty="0">
                  <a:solidFill>
                    <a:schemeClr val="bg1"/>
                  </a:solidFill>
                </a:rPr>
                <a:t>Chair of the Board</a:t>
              </a:r>
            </a:p>
          </p:txBody>
        </p:sp>
      </p:grpSp>
      <p:grpSp>
        <p:nvGrpSpPr>
          <p:cNvPr id="45" name="Group 44">
            <a:extLst>
              <a:ext uri="{FF2B5EF4-FFF2-40B4-BE49-F238E27FC236}">
                <a16:creationId xmlns:a16="http://schemas.microsoft.com/office/drawing/2014/main" id="{9B841246-5FBF-A7E7-A03F-178019667E00}"/>
              </a:ext>
            </a:extLst>
          </p:cNvPr>
          <p:cNvGrpSpPr/>
          <p:nvPr/>
        </p:nvGrpSpPr>
        <p:grpSpPr>
          <a:xfrm>
            <a:off x="2949185" y="1356385"/>
            <a:ext cx="2045131" cy="2348243"/>
            <a:chOff x="2937978" y="1356385"/>
            <a:chExt cx="2045131" cy="2348243"/>
          </a:xfrm>
        </p:grpSpPr>
        <p:pic>
          <p:nvPicPr>
            <p:cNvPr id="9" name="Picture 8">
              <a:extLst>
                <a:ext uri="{FF2B5EF4-FFF2-40B4-BE49-F238E27FC236}">
                  <a16:creationId xmlns:a16="http://schemas.microsoft.com/office/drawing/2014/main" id="{905869CE-4111-2AE0-080F-78B7E747C343}"/>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r="-104"/>
            <a:stretch/>
          </p:blipFill>
          <p:spPr>
            <a:xfrm>
              <a:off x="2937978" y="1356385"/>
              <a:ext cx="1819596" cy="1819596"/>
            </a:xfrm>
            <a:prstGeom prst="rect">
              <a:avLst/>
            </a:prstGeom>
          </p:spPr>
        </p:pic>
        <p:sp>
          <p:nvSpPr>
            <p:cNvPr id="26" name="TextBox 25">
              <a:extLst>
                <a:ext uri="{FF2B5EF4-FFF2-40B4-BE49-F238E27FC236}">
                  <a16:creationId xmlns:a16="http://schemas.microsoft.com/office/drawing/2014/main" id="{8076A246-2C50-C502-19E2-152C845876E6}"/>
                </a:ext>
              </a:extLst>
            </p:cNvPr>
            <p:cNvSpPr txBox="1"/>
            <p:nvPr/>
          </p:nvSpPr>
          <p:spPr>
            <a:xfrm>
              <a:off x="3050746" y="3092190"/>
              <a:ext cx="1830315" cy="379457"/>
            </a:xfrm>
            <a:prstGeom prst="rect">
              <a:avLst/>
            </a:prstGeom>
            <a:solidFill>
              <a:schemeClr val="accent5">
                <a:lumMod val="75000"/>
              </a:schemeClr>
            </a:solidFill>
          </p:spPr>
          <p:txBody>
            <a:bodyPr wrap="square" rtlCol="0">
              <a:spAutoFit/>
            </a:bodyPr>
            <a:lstStyle/>
            <a:p>
              <a:r>
                <a:rPr lang="en-US" dirty="0">
                  <a:solidFill>
                    <a:schemeClr val="bg1"/>
                  </a:solidFill>
                </a:rPr>
                <a:t>Steve </a:t>
              </a:r>
              <a:r>
                <a:rPr lang="en-US" dirty="0" err="1">
                  <a:solidFill>
                    <a:schemeClr val="bg1"/>
                  </a:solidFill>
                </a:rPr>
                <a:t>Klejst</a:t>
              </a:r>
              <a:endParaRPr lang="en-US" dirty="0">
                <a:solidFill>
                  <a:schemeClr val="bg1"/>
                </a:solidFill>
              </a:endParaRPr>
            </a:p>
          </p:txBody>
        </p:sp>
        <p:sp>
          <p:nvSpPr>
            <p:cNvPr id="40" name="TextBox 39">
              <a:extLst>
                <a:ext uri="{FF2B5EF4-FFF2-40B4-BE49-F238E27FC236}">
                  <a16:creationId xmlns:a16="http://schemas.microsoft.com/office/drawing/2014/main" id="{768E3393-4F62-3242-A77C-9489D0C9B6F5}"/>
                </a:ext>
              </a:extLst>
            </p:cNvPr>
            <p:cNvSpPr txBox="1"/>
            <p:nvPr/>
          </p:nvSpPr>
          <p:spPr>
            <a:xfrm>
              <a:off x="3152794" y="3427629"/>
              <a:ext cx="1830315" cy="276999"/>
            </a:xfrm>
            <a:prstGeom prst="rect">
              <a:avLst/>
            </a:prstGeom>
            <a:solidFill>
              <a:schemeClr val="accent5">
                <a:lumMod val="75000"/>
              </a:schemeClr>
            </a:solidFill>
          </p:spPr>
          <p:txBody>
            <a:bodyPr wrap="square" rtlCol="0">
              <a:spAutoFit/>
            </a:bodyPr>
            <a:lstStyle/>
            <a:p>
              <a:r>
                <a:rPr lang="en-US" sz="1200" dirty="0">
                  <a:solidFill>
                    <a:schemeClr val="bg1"/>
                  </a:solidFill>
                </a:rPr>
                <a:t>Vice-Chair of the Board</a:t>
              </a:r>
            </a:p>
          </p:txBody>
        </p:sp>
      </p:grpSp>
    </p:spTree>
    <p:extLst>
      <p:ext uri="{BB962C8B-B14F-4D97-AF65-F5344CB8AC3E}">
        <p14:creationId xmlns:p14="http://schemas.microsoft.com/office/powerpoint/2010/main" val="906774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A0EC8-687A-E34B-819D-FCC28B06C2C7}"/>
              </a:ext>
            </a:extLst>
          </p:cNvPr>
          <p:cNvSpPr>
            <a:spLocks noGrp="1"/>
          </p:cNvSpPr>
          <p:nvPr>
            <p:ph type="title"/>
          </p:nvPr>
        </p:nvSpPr>
        <p:spPr>
          <a:xfrm>
            <a:off x="213201" y="2766218"/>
            <a:ext cx="4937211" cy="1325563"/>
          </a:xfrm>
        </p:spPr>
        <p:txBody>
          <a:bodyPr/>
          <a:lstStyle/>
          <a:p>
            <a:pPr algn="ctr"/>
            <a:r>
              <a:rPr lang="en-US" dirty="0"/>
              <a:t>Finance reports and updates</a:t>
            </a:r>
          </a:p>
        </p:txBody>
      </p:sp>
      <p:sp>
        <p:nvSpPr>
          <p:cNvPr id="4" name="Slide Number Placeholder 3">
            <a:extLst>
              <a:ext uri="{FF2B5EF4-FFF2-40B4-BE49-F238E27FC236}">
                <a16:creationId xmlns:a16="http://schemas.microsoft.com/office/drawing/2014/main" id="{603FA5D9-5ACF-314A-8599-3D6ABEA25927}"/>
              </a:ext>
            </a:extLst>
          </p:cNvPr>
          <p:cNvSpPr>
            <a:spLocks noGrp="1"/>
          </p:cNvSpPr>
          <p:nvPr>
            <p:ph type="sldNum" sz="quarter" idx="12"/>
          </p:nvPr>
        </p:nvSpPr>
        <p:spPr/>
        <p:txBody>
          <a:bodyPr/>
          <a:lstStyle/>
          <a:p>
            <a:fld id="{9EC71654-96A5-4280-94F3-931C61A9F92C}" type="slidenum">
              <a:rPr lang="en-US" noProof="0" smtClean="0"/>
              <a:pPr/>
              <a:t>20</a:t>
            </a:fld>
            <a:endParaRPr lang="en-US" noProof="0" dirty="0"/>
          </a:p>
        </p:txBody>
      </p:sp>
      <p:sp>
        <p:nvSpPr>
          <p:cNvPr id="8" name="Subtitle 2">
            <a:extLst>
              <a:ext uri="{FF2B5EF4-FFF2-40B4-BE49-F238E27FC236}">
                <a16:creationId xmlns:a16="http://schemas.microsoft.com/office/drawing/2014/main" id="{786C187E-FBBF-DB43-9A9B-693EBDDD0683}"/>
              </a:ext>
            </a:extLst>
          </p:cNvPr>
          <p:cNvSpPr txBox="1">
            <a:spLocks/>
          </p:cNvSpPr>
          <p:nvPr/>
        </p:nvSpPr>
        <p:spPr>
          <a:xfrm>
            <a:off x="8406963" y="5265426"/>
            <a:ext cx="3675061" cy="1096899"/>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Edward Ryder</a:t>
            </a:r>
            <a:br>
              <a:rPr lang="en-US"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Director of Finance</a:t>
            </a:r>
          </a:p>
        </p:txBody>
      </p:sp>
      <p:sp>
        <p:nvSpPr>
          <p:cNvPr id="9" name="TextBox 8">
            <a:extLst>
              <a:ext uri="{FF2B5EF4-FFF2-40B4-BE49-F238E27FC236}">
                <a16:creationId xmlns:a16="http://schemas.microsoft.com/office/drawing/2014/main" id="{013154CA-D590-5A44-ABE6-E3B325F5D1AC}"/>
              </a:ext>
            </a:extLst>
          </p:cNvPr>
          <p:cNvSpPr txBox="1"/>
          <p:nvPr/>
        </p:nvSpPr>
        <p:spPr>
          <a:xfrm>
            <a:off x="9101470" y="6132573"/>
            <a:ext cx="2262226" cy="646331"/>
          </a:xfrm>
          <a:prstGeom prst="rect">
            <a:avLst/>
          </a:prstGeom>
          <a:noFill/>
        </p:spPr>
        <p:txBody>
          <a:bodyPr wrap="square" rtlCol="0">
            <a:spAutoFit/>
          </a:bodyPr>
          <a:lstStyle/>
          <a:p>
            <a:pPr algn="r"/>
            <a:r>
              <a:rPr lang="en-US" sz="1200" dirty="0"/>
              <a:t>Agenda Item: 5a, 5b, 5c, 5d</a:t>
            </a:r>
          </a:p>
          <a:p>
            <a:pPr algn="r"/>
            <a:r>
              <a:rPr lang="en-US" sz="1200" dirty="0"/>
              <a:t>Board Packet Page: 17-20</a:t>
            </a:r>
          </a:p>
          <a:p>
            <a:pPr algn="r"/>
            <a:r>
              <a:rPr lang="en-US" sz="1200" dirty="0"/>
              <a:t>Board Action: Discussion</a:t>
            </a:r>
          </a:p>
        </p:txBody>
      </p:sp>
      <p:pic>
        <p:nvPicPr>
          <p:cNvPr id="7" name="Picture Placeholder 10">
            <a:extLst>
              <a:ext uri="{FF2B5EF4-FFF2-40B4-BE49-F238E27FC236}">
                <a16:creationId xmlns:a16="http://schemas.microsoft.com/office/drawing/2014/main" id="{6430A28C-000A-4224-BDDB-34C037188CB1}"/>
              </a:ext>
            </a:extLst>
          </p:cNvPr>
          <p:cNvPicPr>
            <a:picLocks noGrp="1" noChangeAspect="1"/>
          </p:cNvPicPr>
          <p:nvPr>
            <p:ph type="pic" sz="quarter" idx="13"/>
          </p:nvPr>
        </p:nvPicPr>
        <p:blipFill rotWithShape="1">
          <a:blip r:embed="rId2"/>
          <a:srcRect l="19697" t="1" r="17440" b="37695"/>
          <a:stretch/>
        </p:blipFill>
        <p:spPr>
          <a:xfrm>
            <a:off x="-2948288" y="6132573"/>
            <a:ext cx="2310255" cy="2289731"/>
          </a:xfrm>
        </p:spPr>
      </p:pic>
      <p:pic>
        <p:nvPicPr>
          <p:cNvPr id="3" name="Picture Placeholder 6" descr="Edward Ryder standing in a hallway&#10;">
            <a:extLst>
              <a:ext uri="{FF2B5EF4-FFF2-40B4-BE49-F238E27FC236}">
                <a16:creationId xmlns:a16="http://schemas.microsoft.com/office/drawing/2014/main" id="{631C65BB-8842-1DBF-8C96-23B8B765CDA2}"/>
              </a:ext>
            </a:extLst>
          </p:cNvPr>
          <p:cNvPicPr>
            <a:picLocks noChangeAspect="1"/>
          </p:cNvPicPr>
          <p:nvPr/>
        </p:nvPicPr>
        <p:blipFill rotWithShape="1">
          <a:blip r:embed="rId3"/>
          <a:srcRect l="12000" t="10023" r="6047" b="36541"/>
          <a:stretch/>
        </p:blipFill>
        <p:spPr>
          <a:xfrm>
            <a:off x="5903680" y="1573038"/>
            <a:ext cx="3820105" cy="3726292"/>
          </a:xfrm>
          <a:prstGeom prst="ellipse">
            <a:avLst/>
          </a:prstGeom>
          <a:solidFill>
            <a:schemeClr val="bg1">
              <a:lumMod val="85000"/>
            </a:schemeClr>
          </a:solidFill>
        </p:spPr>
      </p:pic>
    </p:spTree>
    <p:extLst>
      <p:ext uri="{BB962C8B-B14F-4D97-AF65-F5344CB8AC3E}">
        <p14:creationId xmlns:p14="http://schemas.microsoft.com/office/powerpoint/2010/main" val="620165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CFA6E2-39E9-AC4C-AEE2-68963A62B3B4}"/>
              </a:ext>
            </a:extLst>
          </p:cNvPr>
          <p:cNvSpPr>
            <a:spLocks noGrp="1"/>
          </p:cNvSpPr>
          <p:nvPr>
            <p:ph type="title"/>
          </p:nvPr>
        </p:nvSpPr>
        <p:spPr>
          <a:xfrm>
            <a:off x="475298" y="208560"/>
            <a:ext cx="10264697" cy="1212102"/>
          </a:xfrm>
        </p:spPr>
        <p:txBody>
          <a:bodyPr vert="horz" lIns="91440" tIns="45720" rIns="91440" bIns="45720" rtlCol="0" anchor="ctr">
            <a:normAutofit/>
          </a:bodyPr>
          <a:lstStyle/>
          <a:p>
            <a:r>
              <a:rPr lang="en-US" kern="1200" dirty="0">
                <a:latin typeface="+mj-lt"/>
                <a:ea typeface="+mj-ea"/>
                <a:cs typeface="+mj-cs"/>
              </a:rPr>
              <a:t>FY 2023 Finance reports</a:t>
            </a:r>
          </a:p>
        </p:txBody>
      </p:sp>
      <p:sp>
        <p:nvSpPr>
          <p:cNvPr id="2" name="Slide Number Placeholder 1">
            <a:extLst>
              <a:ext uri="{FF2B5EF4-FFF2-40B4-BE49-F238E27FC236}">
                <a16:creationId xmlns:a16="http://schemas.microsoft.com/office/drawing/2014/main" id="{3A03354B-4049-8C4D-AC89-515B30472655}"/>
              </a:ext>
            </a:extLst>
          </p:cNvPr>
          <p:cNvSpPr>
            <a:spLocks noGrp="1"/>
          </p:cNvSpPr>
          <p:nvPr>
            <p:ph type="sldNum" sz="quarter" idx="12"/>
          </p:nvPr>
        </p:nvSpPr>
        <p:spPr>
          <a:xfrm>
            <a:off x="10969511" y="6382512"/>
            <a:ext cx="685800" cy="320040"/>
          </a:xfrm>
        </p:spPr>
        <p:txBody>
          <a:bodyPr vert="horz" lIns="91440" tIns="45720" rIns="91440" bIns="45720" rtlCol="0" anchor="ctr">
            <a:normAutofit/>
          </a:bodyPr>
          <a:lstStyle/>
          <a:p>
            <a:pPr algn="r">
              <a:spcAft>
                <a:spcPts val="600"/>
              </a:spcAft>
            </a:pPr>
            <a:fld id="{9EC71654-96A5-4280-94F3-931C61A9F92C}" type="slidenum">
              <a:rPr lang="en-US" sz="1000" noProof="0"/>
              <a:pPr algn="r">
                <a:spcAft>
                  <a:spcPts val="600"/>
                </a:spcAft>
              </a:pPr>
              <a:t>21</a:t>
            </a:fld>
            <a:endParaRPr lang="en-US" sz="1000" noProof="0" dirty="0"/>
          </a:p>
        </p:txBody>
      </p:sp>
      <p:sp>
        <p:nvSpPr>
          <p:cNvPr id="3" name="Content Placeholder 2">
            <a:extLst>
              <a:ext uri="{FF2B5EF4-FFF2-40B4-BE49-F238E27FC236}">
                <a16:creationId xmlns:a16="http://schemas.microsoft.com/office/drawing/2014/main" id="{E8FE94E8-E877-ADF9-0B5E-C0E82A447260}"/>
              </a:ext>
            </a:extLst>
          </p:cNvPr>
          <p:cNvSpPr>
            <a:spLocks noGrp="1"/>
          </p:cNvSpPr>
          <p:nvPr>
            <p:ph idx="1"/>
          </p:nvPr>
        </p:nvSpPr>
        <p:spPr>
          <a:xfrm>
            <a:off x="475298" y="902666"/>
            <a:ext cx="11241404" cy="2688233"/>
          </a:xfrm>
        </p:spPr>
        <p:txBody>
          <a:bodyPr vert="horz" lIns="91440" tIns="45720" rIns="91440" bIns="45720" rtlCol="0" anchor="ctr">
            <a:normAutofit/>
          </a:bodyPr>
          <a:lstStyle/>
          <a:p>
            <a:pPr marL="0" indent="0">
              <a:buNone/>
            </a:pPr>
            <a:r>
              <a:rPr lang="en-US" sz="2000" b="1" u="sng" dirty="0">
                <a:latin typeface="Tahoma" panose="020B0604030504040204" pitchFamily="34" charset="0"/>
                <a:ea typeface="Tahoma" panose="020B0604030504040204" pitchFamily="34" charset="0"/>
                <a:cs typeface="Tahoma" panose="020B0604030504040204" pitchFamily="34" charset="0"/>
              </a:rPr>
              <a:t>September</a:t>
            </a:r>
          </a:p>
          <a:p>
            <a:pPr marL="0" indent="0">
              <a:buNone/>
            </a:pPr>
            <a:r>
              <a:rPr lang="en-US" sz="2000" dirty="0">
                <a:ea typeface="Tahoma" panose="020B0604030504040204" pitchFamily="34" charset="0"/>
                <a:cs typeface="Tahoma" panose="020B0604030504040204" pitchFamily="34" charset="0"/>
              </a:rPr>
              <a:t>Experienced a Year-to-Date Surplus of $1,583, with a projected year end Deficit of ($726,633)</a:t>
            </a:r>
          </a:p>
          <a:p>
            <a:pPr marL="0" indent="0">
              <a:buNone/>
            </a:pPr>
            <a:r>
              <a:rPr lang="en-US" sz="2000" b="1" dirty="0">
                <a:ea typeface="Tahoma" panose="020B0604030504040204" pitchFamily="34" charset="0"/>
                <a:cs typeface="Tahoma" panose="020B0604030504040204" pitchFamily="34" charset="0"/>
              </a:rPr>
              <a:t>Fuel &amp; Lubricants </a:t>
            </a:r>
            <a:r>
              <a:rPr lang="en-US" sz="2000" dirty="0">
                <a:ea typeface="Tahoma" panose="020B0604030504040204" pitchFamily="34" charset="0"/>
                <a:cs typeface="Tahoma" panose="020B0604030504040204" pitchFamily="34" charset="0"/>
              </a:rPr>
              <a:t>constitute the largest budgetary pressure for FY2023. Recent diesel costs have been </a:t>
            </a:r>
            <a:r>
              <a:rPr lang="en-US" sz="2000" b="1" dirty="0">
                <a:ea typeface="Tahoma" panose="020B0604030504040204" pitchFamily="34" charset="0"/>
                <a:cs typeface="Tahoma" panose="020B0604030504040204" pitchFamily="34" charset="0"/>
              </a:rPr>
              <a:t>$4.35 per gallon</a:t>
            </a:r>
            <a:r>
              <a:rPr lang="en-US" sz="2000" dirty="0">
                <a:ea typeface="Tahoma" panose="020B0604030504040204" pitchFamily="34" charset="0"/>
                <a:cs typeface="Tahoma" panose="020B0604030504040204" pitchFamily="34" charset="0"/>
              </a:rPr>
              <a:t> against a budget target of </a:t>
            </a:r>
            <a:r>
              <a:rPr lang="en-US" sz="2000" b="1" dirty="0">
                <a:ea typeface="Tahoma" panose="020B0604030504040204" pitchFamily="34" charset="0"/>
                <a:cs typeface="Tahoma" panose="020B0604030504040204" pitchFamily="34" charset="0"/>
              </a:rPr>
              <a:t>$2.40 per gallon.</a:t>
            </a:r>
            <a:r>
              <a:rPr lang="en-US" sz="2000" dirty="0">
                <a:ea typeface="Tahoma" panose="020B0604030504040204" pitchFamily="34" charset="0"/>
                <a:cs typeface="Tahoma" panose="020B0604030504040204" pitchFamily="34" charset="0"/>
              </a:rPr>
              <a:t> Current projections suggest DASH will exceed the fuel budget by </a:t>
            </a:r>
            <a:r>
              <a:rPr lang="en-US" sz="2000" b="1" dirty="0">
                <a:ea typeface="Tahoma" panose="020B0604030504040204" pitchFamily="34" charset="0"/>
                <a:cs typeface="Tahoma" panose="020B0604030504040204" pitchFamily="34" charset="0"/>
              </a:rPr>
              <a:t>($938,010).</a:t>
            </a:r>
          </a:p>
        </p:txBody>
      </p:sp>
      <p:pic>
        <p:nvPicPr>
          <p:cNvPr id="8" name="Picture 7">
            <a:extLst>
              <a:ext uri="{FF2B5EF4-FFF2-40B4-BE49-F238E27FC236}">
                <a16:creationId xmlns:a16="http://schemas.microsoft.com/office/drawing/2014/main" id="{0EDA33FE-140B-F012-6A1D-33E0753254B2}"/>
              </a:ext>
            </a:extLst>
          </p:cNvPr>
          <p:cNvPicPr>
            <a:picLocks noChangeAspect="1"/>
          </p:cNvPicPr>
          <p:nvPr/>
        </p:nvPicPr>
        <p:blipFill>
          <a:blip r:embed="rId2"/>
          <a:stretch>
            <a:fillRect/>
          </a:stretch>
        </p:blipFill>
        <p:spPr>
          <a:xfrm>
            <a:off x="2949017" y="3256324"/>
            <a:ext cx="5566286" cy="3286208"/>
          </a:xfrm>
          <a:prstGeom prst="rect">
            <a:avLst/>
          </a:prstGeom>
        </p:spPr>
      </p:pic>
      <p:sp>
        <p:nvSpPr>
          <p:cNvPr id="6" name="TextBox 5">
            <a:extLst>
              <a:ext uri="{FF2B5EF4-FFF2-40B4-BE49-F238E27FC236}">
                <a16:creationId xmlns:a16="http://schemas.microsoft.com/office/drawing/2014/main" id="{A8B8381C-57DA-9DE7-90C5-02AF9D740DF1}"/>
              </a:ext>
            </a:extLst>
          </p:cNvPr>
          <p:cNvSpPr txBox="1"/>
          <p:nvPr/>
        </p:nvSpPr>
        <p:spPr>
          <a:xfrm>
            <a:off x="9101470" y="6132573"/>
            <a:ext cx="2262226" cy="646331"/>
          </a:xfrm>
          <a:prstGeom prst="rect">
            <a:avLst/>
          </a:prstGeom>
          <a:noFill/>
        </p:spPr>
        <p:txBody>
          <a:bodyPr wrap="square" rtlCol="0">
            <a:spAutoFit/>
          </a:bodyPr>
          <a:lstStyle/>
          <a:p>
            <a:pPr algn="r"/>
            <a:r>
              <a:rPr lang="en-US" sz="1200" dirty="0"/>
              <a:t>Agenda Item: 5a, 5b, 5c, 5d</a:t>
            </a:r>
          </a:p>
          <a:p>
            <a:pPr algn="r"/>
            <a:r>
              <a:rPr lang="en-US" sz="1200" dirty="0"/>
              <a:t>Board Packet Page: 17-20</a:t>
            </a:r>
          </a:p>
          <a:p>
            <a:pPr algn="r"/>
            <a:r>
              <a:rPr lang="en-US" sz="1200" dirty="0"/>
              <a:t>Board Action: Discussion</a:t>
            </a:r>
          </a:p>
        </p:txBody>
      </p:sp>
    </p:spTree>
    <p:extLst>
      <p:ext uri="{BB962C8B-B14F-4D97-AF65-F5344CB8AC3E}">
        <p14:creationId xmlns:p14="http://schemas.microsoft.com/office/powerpoint/2010/main" val="3701397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CFA6E2-39E9-AC4C-AEE2-68963A62B3B4}"/>
              </a:ext>
            </a:extLst>
          </p:cNvPr>
          <p:cNvSpPr>
            <a:spLocks noGrp="1"/>
          </p:cNvSpPr>
          <p:nvPr>
            <p:ph type="title"/>
          </p:nvPr>
        </p:nvSpPr>
        <p:spPr>
          <a:xfrm>
            <a:off x="475298" y="208560"/>
            <a:ext cx="10264697" cy="1212102"/>
          </a:xfrm>
        </p:spPr>
        <p:txBody>
          <a:bodyPr vert="horz" lIns="91440" tIns="45720" rIns="91440" bIns="45720" rtlCol="0" anchor="ctr">
            <a:normAutofit/>
          </a:bodyPr>
          <a:lstStyle/>
          <a:p>
            <a:r>
              <a:rPr lang="en-US" kern="1200" dirty="0">
                <a:latin typeface="+mj-lt"/>
                <a:ea typeface="+mj-ea"/>
                <a:cs typeface="+mj-cs"/>
              </a:rPr>
              <a:t>FY 2023 Finance reports</a:t>
            </a:r>
          </a:p>
        </p:txBody>
      </p:sp>
      <p:sp>
        <p:nvSpPr>
          <p:cNvPr id="2" name="Slide Number Placeholder 1">
            <a:extLst>
              <a:ext uri="{FF2B5EF4-FFF2-40B4-BE49-F238E27FC236}">
                <a16:creationId xmlns:a16="http://schemas.microsoft.com/office/drawing/2014/main" id="{3A03354B-4049-8C4D-AC89-515B30472655}"/>
              </a:ext>
            </a:extLst>
          </p:cNvPr>
          <p:cNvSpPr>
            <a:spLocks noGrp="1"/>
          </p:cNvSpPr>
          <p:nvPr>
            <p:ph type="sldNum" sz="quarter" idx="12"/>
          </p:nvPr>
        </p:nvSpPr>
        <p:spPr>
          <a:xfrm>
            <a:off x="10969511" y="6382512"/>
            <a:ext cx="685800" cy="320040"/>
          </a:xfrm>
        </p:spPr>
        <p:txBody>
          <a:bodyPr vert="horz" lIns="91440" tIns="45720" rIns="91440" bIns="45720" rtlCol="0" anchor="ctr">
            <a:normAutofit/>
          </a:bodyPr>
          <a:lstStyle/>
          <a:p>
            <a:pPr algn="r">
              <a:spcAft>
                <a:spcPts val="600"/>
              </a:spcAft>
            </a:pPr>
            <a:fld id="{9EC71654-96A5-4280-94F3-931C61A9F92C}" type="slidenum">
              <a:rPr lang="en-US" sz="1000" noProof="0"/>
              <a:pPr algn="r">
                <a:spcAft>
                  <a:spcPts val="600"/>
                </a:spcAft>
              </a:pPr>
              <a:t>22</a:t>
            </a:fld>
            <a:endParaRPr lang="en-US" sz="1000" noProof="0" dirty="0"/>
          </a:p>
        </p:txBody>
      </p:sp>
      <p:sp>
        <p:nvSpPr>
          <p:cNvPr id="3" name="Content Placeholder 2">
            <a:extLst>
              <a:ext uri="{FF2B5EF4-FFF2-40B4-BE49-F238E27FC236}">
                <a16:creationId xmlns:a16="http://schemas.microsoft.com/office/drawing/2014/main" id="{E8FE94E8-E877-ADF9-0B5E-C0E82A447260}"/>
              </a:ext>
            </a:extLst>
          </p:cNvPr>
          <p:cNvSpPr>
            <a:spLocks noGrp="1"/>
          </p:cNvSpPr>
          <p:nvPr>
            <p:ph idx="1"/>
          </p:nvPr>
        </p:nvSpPr>
        <p:spPr>
          <a:xfrm>
            <a:off x="620486" y="1782574"/>
            <a:ext cx="11180013" cy="3292852"/>
          </a:xfrm>
        </p:spPr>
        <p:txBody>
          <a:bodyPr vert="horz" lIns="91440" tIns="45720" rIns="91440" bIns="45720" rtlCol="0" anchor="ctr">
            <a:normAutofit/>
          </a:bodyPr>
          <a:lstStyle/>
          <a:p>
            <a:pPr marL="0" indent="0">
              <a:buNone/>
            </a:pPr>
            <a:r>
              <a:rPr lang="en-US" sz="2400" b="1" u="sng" dirty="0">
                <a:latin typeface="Tahoma" panose="020B0604030504040204" pitchFamily="34" charset="0"/>
                <a:ea typeface="Tahoma" panose="020B0604030504040204" pitchFamily="34" charset="0"/>
                <a:cs typeface="Tahoma" panose="020B0604030504040204" pitchFamily="34" charset="0"/>
              </a:rPr>
              <a:t>September 2022</a:t>
            </a:r>
          </a:p>
          <a:p>
            <a:r>
              <a:rPr lang="en-US" sz="2400" b="1" dirty="0"/>
              <a:t>Operations Overtime</a:t>
            </a:r>
            <a:r>
              <a:rPr lang="en-US" sz="2400" dirty="0"/>
              <a:t> remains an ongoing challenge. CBA requirements regarding seniority-based preferential overtime further compounds the issue.</a:t>
            </a:r>
          </a:p>
          <a:p>
            <a:r>
              <a:rPr lang="en-US" sz="2400" b="1" dirty="0"/>
              <a:t>Building Maintenance </a:t>
            </a:r>
            <a:r>
              <a:rPr lang="en-US" sz="2400" dirty="0"/>
              <a:t>includes cash expenditures for projects with a carryover budget from FY22.</a:t>
            </a:r>
          </a:p>
          <a:p>
            <a:r>
              <a:rPr lang="en-US" sz="2400" b="1" dirty="0"/>
              <a:t>Maintenance Repair Parts &amp; Supplies </a:t>
            </a:r>
            <a:r>
              <a:rPr lang="en-US" sz="2400" dirty="0"/>
              <a:t>have experienced inflationary price pressures, especially related to tires. Tire prices, for example, are correlated to the cost of crude oil.</a:t>
            </a:r>
          </a:p>
        </p:txBody>
      </p:sp>
      <p:sp>
        <p:nvSpPr>
          <p:cNvPr id="6" name="TextBox 5">
            <a:extLst>
              <a:ext uri="{FF2B5EF4-FFF2-40B4-BE49-F238E27FC236}">
                <a16:creationId xmlns:a16="http://schemas.microsoft.com/office/drawing/2014/main" id="{A5C1C8FB-A2D6-BB09-1939-9DA519782ED1}"/>
              </a:ext>
            </a:extLst>
          </p:cNvPr>
          <p:cNvSpPr txBox="1"/>
          <p:nvPr/>
        </p:nvSpPr>
        <p:spPr>
          <a:xfrm>
            <a:off x="9101470" y="6132573"/>
            <a:ext cx="2262226" cy="646331"/>
          </a:xfrm>
          <a:prstGeom prst="rect">
            <a:avLst/>
          </a:prstGeom>
          <a:noFill/>
        </p:spPr>
        <p:txBody>
          <a:bodyPr wrap="square" rtlCol="0">
            <a:spAutoFit/>
          </a:bodyPr>
          <a:lstStyle/>
          <a:p>
            <a:pPr algn="r"/>
            <a:r>
              <a:rPr lang="en-US" sz="1200" dirty="0"/>
              <a:t>Agenda Item: 5a, 5b, 5c, 5d</a:t>
            </a:r>
          </a:p>
          <a:p>
            <a:pPr algn="r"/>
            <a:r>
              <a:rPr lang="en-US" sz="1200" dirty="0"/>
              <a:t>Board Packet Page: 17-20</a:t>
            </a:r>
          </a:p>
          <a:p>
            <a:pPr algn="r"/>
            <a:r>
              <a:rPr lang="en-US" sz="1200" dirty="0"/>
              <a:t>Board Action: Discussion</a:t>
            </a:r>
          </a:p>
        </p:txBody>
      </p:sp>
    </p:spTree>
    <p:extLst>
      <p:ext uri="{BB962C8B-B14F-4D97-AF65-F5344CB8AC3E}">
        <p14:creationId xmlns:p14="http://schemas.microsoft.com/office/powerpoint/2010/main" val="612226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CFA6E2-39E9-AC4C-AEE2-68963A62B3B4}"/>
              </a:ext>
            </a:extLst>
          </p:cNvPr>
          <p:cNvSpPr>
            <a:spLocks noGrp="1"/>
          </p:cNvSpPr>
          <p:nvPr>
            <p:ph type="title"/>
          </p:nvPr>
        </p:nvSpPr>
        <p:spPr>
          <a:xfrm>
            <a:off x="475298" y="428630"/>
            <a:ext cx="10264697" cy="1212102"/>
          </a:xfrm>
        </p:spPr>
        <p:txBody>
          <a:bodyPr vert="horz" lIns="91440" tIns="45720" rIns="91440" bIns="45720" rtlCol="0" anchor="ctr">
            <a:normAutofit/>
          </a:bodyPr>
          <a:lstStyle/>
          <a:p>
            <a:r>
              <a:rPr lang="en-US" sz="4000" kern="1200" dirty="0">
                <a:latin typeface="+mj-lt"/>
                <a:ea typeface="+mj-ea"/>
                <a:cs typeface="+mj-cs"/>
              </a:rPr>
              <a:t>FY 2023 Projections</a:t>
            </a:r>
          </a:p>
        </p:txBody>
      </p:sp>
      <p:sp>
        <p:nvSpPr>
          <p:cNvPr id="2" name="Slide Number Placeholder 1">
            <a:extLst>
              <a:ext uri="{FF2B5EF4-FFF2-40B4-BE49-F238E27FC236}">
                <a16:creationId xmlns:a16="http://schemas.microsoft.com/office/drawing/2014/main" id="{3A03354B-4049-8C4D-AC89-515B30472655}"/>
              </a:ext>
            </a:extLst>
          </p:cNvPr>
          <p:cNvSpPr>
            <a:spLocks noGrp="1"/>
          </p:cNvSpPr>
          <p:nvPr>
            <p:ph type="sldNum" sz="quarter" idx="12"/>
          </p:nvPr>
        </p:nvSpPr>
        <p:spPr>
          <a:xfrm>
            <a:off x="10969511" y="6382512"/>
            <a:ext cx="685800" cy="320040"/>
          </a:xfrm>
        </p:spPr>
        <p:txBody>
          <a:bodyPr vert="horz" lIns="91440" tIns="45720" rIns="91440" bIns="45720" rtlCol="0" anchor="ctr">
            <a:normAutofit/>
          </a:bodyPr>
          <a:lstStyle/>
          <a:p>
            <a:pPr algn="r">
              <a:spcAft>
                <a:spcPts val="600"/>
              </a:spcAft>
            </a:pPr>
            <a:fld id="{9EC71654-96A5-4280-94F3-931C61A9F92C}" type="slidenum">
              <a:rPr lang="en-US" sz="1000" noProof="0"/>
              <a:pPr algn="r">
                <a:spcAft>
                  <a:spcPts val="600"/>
                </a:spcAft>
              </a:pPr>
              <a:t>23</a:t>
            </a:fld>
            <a:endParaRPr lang="en-US" sz="1000" noProof="0" dirty="0"/>
          </a:p>
        </p:txBody>
      </p:sp>
      <p:pic>
        <p:nvPicPr>
          <p:cNvPr id="5" name="Picture 4">
            <a:extLst>
              <a:ext uri="{FF2B5EF4-FFF2-40B4-BE49-F238E27FC236}">
                <a16:creationId xmlns:a16="http://schemas.microsoft.com/office/drawing/2014/main" id="{66AF53D6-977C-EFA6-7D67-31E83568AA1C}"/>
              </a:ext>
            </a:extLst>
          </p:cNvPr>
          <p:cNvPicPr>
            <a:picLocks noChangeAspect="1"/>
          </p:cNvPicPr>
          <p:nvPr/>
        </p:nvPicPr>
        <p:blipFill>
          <a:blip r:embed="rId2"/>
          <a:stretch>
            <a:fillRect/>
          </a:stretch>
        </p:blipFill>
        <p:spPr>
          <a:xfrm>
            <a:off x="1688950" y="1399435"/>
            <a:ext cx="8239766" cy="4733138"/>
          </a:xfrm>
          <a:prstGeom prst="rect">
            <a:avLst/>
          </a:prstGeom>
        </p:spPr>
      </p:pic>
      <p:sp>
        <p:nvSpPr>
          <p:cNvPr id="3" name="TextBox 2">
            <a:extLst>
              <a:ext uri="{FF2B5EF4-FFF2-40B4-BE49-F238E27FC236}">
                <a16:creationId xmlns:a16="http://schemas.microsoft.com/office/drawing/2014/main" id="{C304F295-7B77-40D1-D0C2-A4AC9704C01E}"/>
              </a:ext>
            </a:extLst>
          </p:cNvPr>
          <p:cNvSpPr txBox="1"/>
          <p:nvPr/>
        </p:nvSpPr>
        <p:spPr>
          <a:xfrm>
            <a:off x="9101470" y="6132573"/>
            <a:ext cx="2262226" cy="646331"/>
          </a:xfrm>
          <a:prstGeom prst="rect">
            <a:avLst/>
          </a:prstGeom>
          <a:noFill/>
        </p:spPr>
        <p:txBody>
          <a:bodyPr wrap="square" rtlCol="0">
            <a:spAutoFit/>
          </a:bodyPr>
          <a:lstStyle/>
          <a:p>
            <a:pPr algn="r"/>
            <a:r>
              <a:rPr lang="en-US" sz="1200" dirty="0"/>
              <a:t>Agenda Item: 5a, 5b, 5c, 5d</a:t>
            </a:r>
          </a:p>
          <a:p>
            <a:pPr algn="r"/>
            <a:r>
              <a:rPr lang="en-US" sz="1200" dirty="0"/>
              <a:t>Board Packet Page: 17-20</a:t>
            </a:r>
          </a:p>
          <a:p>
            <a:pPr algn="r"/>
            <a:r>
              <a:rPr lang="en-US" sz="1200" dirty="0"/>
              <a:t>Board Action: Discussion</a:t>
            </a:r>
          </a:p>
        </p:txBody>
      </p:sp>
    </p:spTree>
    <p:extLst>
      <p:ext uri="{BB962C8B-B14F-4D97-AF65-F5344CB8AC3E}">
        <p14:creationId xmlns:p14="http://schemas.microsoft.com/office/powerpoint/2010/main" val="1711724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02A67-4D92-3B4D-8DC6-A34DF157D68F}"/>
              </a:ext>
            </a:extLst>
          </p:cNvPr>
          <p:cNvSpPr>
            <a:spLocks noGrp="1"/>
          </p:cNvSpPr>
          <p:nvPr>
            <p:ph type="title"/>
          </p:nvPr>
        </p:nvSpPr>
        <p:spPr>
          <a:xfrm>
            <a:off x="211138" y="2766218"/>
            <a:ext cx="4937211" cy="1325563"/>
          </a:xfrm>
        </p:spPr>
        <p:txBody>
          <a:bodyPr/>
          <a:lstStyle/>
          <a:p>
            <a:pPr algn="ctr"/>
            <a:r>
              <a:rPr lang="en-US" dirty="0"/>
              <a:t>Planning Department</a:t>
            </a:r>
            <a:br>
              <a:rPr lang="en-US" dirty="0"/>
            </a:br>
            <a:r>
              <a:rPr lang="en-US" dirty="0"/>
              <a:t>reports and Updates</a:t>
            </a:r>
          </a:p>
        </p:txBody>
      </p:sp>
      <p:sp>
        <p:nvSpPr>
          <p:cNvPr id="4" name="Slide Number Placeholder 3">
            <a:extLst>
              <a:ext uri="{FF2B5EF4-FFF2-40B4-BE49-F238E27FC236}">
                <a16:creationId xmlns:a16="http://schemas.microsoft.com/office/drawing/2014/main" id="{8B245706-15C4-BF4F-9EAC-717C1FD1B9F6}"/>
              </a:ext>
            </a:extLst>
          </p:cNvPr>
          <p:cNvSpPr>
            <a:spLocks noGrp="1"/>
          </p:cNvSpPr>
          <p:nvPr>
            <p:ph type="sldNum" sz="quarter" idx="12"/>
          </p:nvPr>
        </p:nvSpPr>
        <p:spPr/>
        <p:txBody>
          <a:bodyPr/>
          <a:lstStyle/>
          <a:p>
            <a:fld id="{9EC71654-96A5-4280-94F3-931C61A9F92C}" type="slidenum">
              <a:rPr lang="en-US" noProof="0" smtClean="0"/>
              <a:pPr/>
              <a:t>24</a:t>
            </a:fld>
            <a:endParaRPr lang="en-US" noProof="0" dirty="0"/>
          </a:p>
        </p:txBody>
      </p:sp>
      <p:pic>
        <p:nvPicPr>
          <p:cNvPr id="7" name="Picture Placeholder 6" descr="A person smiling for the camera&#10;&#10;Description automatically generated with low confidence">
            <a:extLst>
              <a:ext uri="{FF2B5EF4-FFF2-40B4-BE49-F238E27FC236}">
                <a16:creationId xmlns:a16="http://schemas.microsoft.com/office/drawing/2014/main" id="{22E6B56B-8EBF-1340-869C-EE513340D226}"/>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r="-42"/>
          <a:stretch/>
        </p:blipFill>
        <p:spPr>
          <a:xfrm>
            <a:off x="5959915" y="1447427"/>
            <a:ext cx="3963146" cy="3963146"/>
          </a:xfrm>
        </p:spPr>
      </p:pic>
      <p:sp>
        <p:nvSpPr>
          <p:cNvPr id="8" name="Subtitle 2">
            <a:extLst>
              <a:ext uri="{FF2B5EF4-FFF2-40B4-BE49-F238E27FC236}">
                <a16:creationId xmlns:a16="http://schemas.microsoft.com/office/drawing/2014/main" id="{78705BD7-16A1-BD44-98FA-38F90AD6C39D}"/>
              </a:ext>
            </a:extLst>
          </p:cNvPr>
          <p:cNvSpPr txBox="1">
            <a:spLocks/>
          </p:cNvSpPr>
          <p:nvPr/>
        </p:nvSpPr>
        <p:spPr>
          <a:xfrm>
            <a:off x="8459665" y="5321014"/>
            <a:ext cx="3675061" cy="1096899"/>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Martin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Barna</a:t>
            </a:r>
            <a:br>
              <a:rPr lang="en-US"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Director of Planning &amp; Marketing</a:t>
            </a:r>
            <a:endParaRPr 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BAA55FD2-4564-8043-8534-9010F59E8B74}"/>
              </a:ext>
            </a:extLst>
          </p:cNvPr>
          <p:cNvSpPr txBox="1"/>
          <p:nvPr/>
        </p:nvSpPr>
        <p:spPr>
          <a:xfrm>
            <a:off x="9460312" y="6132573"/>
            <a:ext cx="1903384" cy="646331"/>
          </a:xfrm>
          <a:prstGeom prst="rect">
            <a:avLst/>
          </a:prstGeom>
          <a:noFill/>
        </p:spPr>
        <p:txBody>
          <a:bodyPr wrap="square" rtlCol="0">
            <a:spAutoFit/>
          </a:bodyPr>
          <a:lstStyle/>
          <a:p>
            <a:pPr algn="r"/>
            <a:r>
              <a:rPr lang="en-US" sz="1200" dirty="0"/>
              <a:t>Agenda Item: 6a, 6b</a:t>
            </a:r>
          </a:p>
          <a:p>
            <a:pPr algn="r"/>
            <a:r>
              <a:rPr lang="en-US" sz="1200" dirty="0"/>
              <a:t>Board Packet Page: 21-25</a:t>
            </a:r>
          </a:p>
          <a:p>
            <a:pPr algn="r"/>
            <a:r>
              <a:rPr lang="en-US" sz="1200" dirty="0"/>
              <a:t>Board Action: FYI</a:t>
            </a:r>
          </a:p>
        </p:txBody>
      </p:sp>
    </p:spTree>
    <p:extLst>
      <p:ext uri="{BB962C8B-B14F-4D97-AF65-F5344CB8AC3E}">
        <p14:creationId xmlns:p14="http://schemas.microsoft.com/office/powerpoint/2010/main" val="1549953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7D5DF-9EC8-4E6E-989B-BDB4EEF83B43}"/>
              </a:ext>
            </a:extLst>
          </p:cNvPr>
          <p:cNvSpPr>
            <a:spLocks noGrp="1"/>
          </p:cNvSpPr>
          <p:nvPr>
            <p:ph type="title"/>
          </p:nvPr>
        </p:nvSpPr>
        <p:spPr>
          <a:xfrm>
            <a:off x="648930" y="317108"/>
            <a:ext cx="3505495" cy="1622321"/>
          </a:xfrm>
        </p:spPr>
        <p:txBody>
          <a:bodyPr vert="horz" lIns="91440" tIns="45720" rIns="91440" bIns="45720" rtlCol="0" anchor="ctr">
            <a:normAutofit/>
          </a:bodyPr>
          <a:lstStyle/>
          <a:p>
            <a:r>
              <a:rPr lang="en-US" sz="3700" kern="1200" dirty="0">
                <a:solidFill>
                  <a:schemeClr val="tx1"/>
                </a:solidFill>
                <a:latin typeface="+mj-lt"/>
                <a:ea typeface="+mj-ea"/>
                <a:cs typeface="+mj-cs"/>
              </a:rPr>
              <a:t>KPI DASHBOARDS</a:t>
            </a:r>
          </a:p>
        </p:txBody>
      </p:sp>
      <p:sp>
        <p:nvSpPr>
          <p:cNvPr id="13" name="Rectangle 12">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BFC1675-3086-9B5D-45D3-AC93F6397690}"/>
              </a:ext>
            </a:extLst>
          </p:cNvPr>
          <p:cNvPicPr>
            <a:picLocks noChangeAspect="1"/>
          </p:cNvPicPr>
          <p:nvPr/>
        </p:nvPicPr>
        <p:blipFill rotWithShape="1">
          <a:blip r:embed="rId2"/>
          <a:srcRect l="5149" t="15578" r="5123" b="862"/>
          <a:stretch/>
        </p:blipFill>
        <p:spPr>
          <a:xfrm>
            <a:off x="5405862" y="1731696"/>
            <a:ext cx="6019331" cy="3391361"/>
          </a:xfrm>
          <a:prstGeom prst="rect">
            <a:avLst/>
          </a:prstGeom>
          <a:effectLst/>
        </p:spPr>
      </p:pic>
      <p:sp>
        <p:nvSpPr>
          <p:cNvPr id="4" name="Slide Number Placeholder 3">
            <a:extLst>
              <a:ext uri="{FF2B5EF4-FFF2-40B4-BE49-F238E27FC236}">
                <a16:creationId xmlns:a16="http://schemas.microsoft.com/office/drawing/2014/main" id="{8B6EE7D3-42E0-4D3B-80C1-B0D21CEB70F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519954A3-9DFD-4C44-94BA-B95130A3BA1C}" type="slidenum">
              <a:rPr lang="en-US" sz="1200">
                <a:solidFill>
                  <a:srgbClr val="303030"/>
                </a:solidFill>
              </a:rPr>
              <a:pPr algn="r">
                <a:spcAft>
                  <a:spcPts val="600"/>
                </a:spcAft>
              </a:pPr>
              <a:t>25</a:t>
            </a:fld>
            <a:endParaRPr lang="en-US" sz="1200">
              <a:solidFill>
                <a:srgbClr val="303030"/>
              </a:solidFill>
            </a:endParaRPr>
          </a:p>
        </p:txBody>
      </p:sp>
      <p:sp>
        <p:nvSpPr>
          <p:cNvPr id="9" name="TextBox 8">
            <a:extLst>
              <a:ext uri="{FF2B5EF4-FFF2-40B4-BE49-F238E27FC236}">
                <a16:creationId xmlns:a16="http://schemas.microsoft.com/office/drawing/2014/main" id="{A610B0A8-CA3A-85B9-2B0D-9CCEF83DD48B}"/>
              </a:ext>
            </a:extLst>
          </p:cNvPr>
          <p:cNvSpPr txBox="1"/>
          <p:nvPr/>
        </p:nvSpPr>
        <p:spPr>
          <a:xfrm>
            <a:off x="518906" y="1731696"/>
            <a:ext cx="3765542" cy="4185761"/>
          </a:xfrm>
          <a:prstGeom prst="rect">
            <a:avLst/>
          </a:prstGeom>
          <a:noFill/>
        </p:spPr>
        <p:txBody>
          <a:bodyPr wrap="square">
            <a:spAutoFit/>
          </a:bodyPr>
          <a:lstStyle/>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(1)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Events. </a:t>
            </a:r>
            <a:r>
              <a:rPr lang="en-US" sz="1400" dirty="0">
                <a:effectLst/>
                <a:latin typeface="Calibri" panose="020F0502020204030204" pitchFamily="34" charset="0"/>
                <a:ea typeface="Calibri" panose="020F0502020204030204" pitchFamily="34" charset="0"/>
                <a:cs typeface="Times New Roman" panose="02020603050405020304" pitchFamily="18" charset="0"/>
              </a:rPr>
              <a:t>Events include collisions, passenger incidents, property damage, employee injuries, and other safety-related incidents.</a:t>
            </a:r>
            <a:br>
              <a:rPr lang="en-US" sz="1400" dirty="0">
                <a:effectLst/>
                <a:latin typeface="Calibri" panose="020F0502020204030204" pitchFamily="34" charset="0"/>
                <a:ea typeface="Calibri" panose="020F0502020204030204" pitchFamily="34" charset="0"/>
                <a:cs typeface="Times New Roman" panose="02020603050405020304" pitchFamily="18" charset="0"/>
              </a:rPr>
            </a:b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(2)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Preventable Events. </a:t>
            </a:r>
            <a:r>
              <a:rPr lang="en-US" sz="1400" dirty="0">
                <a:effectLst/>
                <a:latin typeface="Calibri" panose="020F0502020204030204" pitchFamily="34" charset="0"/>
                <a:ea typeface="Calibri" panose="020F0502020204030204" pitchFamily="34" charset="0"/>
                <a:cs typeface="Times New Roman" panose="02020603050405020304" pitchFamily="18" charset="0"/>
              </a:rPr>
              <a:t>“Preventable” Events are any events that the DASH Safety Review Committee determines could have been prevented by operator actions.  The current target is  seven (7) preventable events per month or less.</a:t>
            </a:r>
          </a:p>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(3)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Refresher Trainings.  </a:t>
            </a:r>
            <a:r>
              <a:rPr lang="en-US" sz="1400" dirty="0">
                <a:effectLst/>
                <a:latin typeface="Calibri" panose="020F0502020204030204" pitchFamily="34" charset="0"/>
                <a:ea typeface="Calibri" panose="020F0502020204030204" pitchFamily="34" charset="0"/>
                <a:cs typeface="Times New Roman" panose="02020603050405020304" pitchFamily="18" charset="0"/>
              </a:rPr>
              <a:t>Staff from the DASH Safety team conduct trainings with bus operators to reinforce safety best practices to ensure that all operators are doing everything they can to stay safe.  Due to recent staff changes, the number of trainings has been atypically low, but recent hires have allowed regular refresher trainings to resume.</a:t>
            </a:r>
          </a:p>
        </p:txBody>
      </p:sp>
    </p:spTree>
    <p:extLst>
      <p:ext uri="{BB962C8B-B14F-4D97-AF65-F5344CB8AC3E}">
        <p14:creationId xmlns:p14="http://schemas.microsoft.com/office/powerpoint/2010/main" val="2129708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7D5DF-9EC8-4E6E-989B-BDB4EEF83B43}"/>
              </a:ext>
            </a:extLst>
          </p:cNvPr>
          <p:cNvSpPr>
            <a:spLocks noGrp="1"/>
          </p:cNvSpPr>
          <p:nvPr>
            <p:ph type="title"/>
          </p:nvPr>
        </p:nvSpPr>
        <p:spPr>
          <a:xfrm>
            <a:off x="648930" y="317108"/>
            <a:ext cx="3505495" cy="1622321"/>
          </a:xfrm>
        </p:spPr>
        <p:txBody>
          <a:bodyPr vert="horz" lIns="91440" tIns="45720" rIns="91440" bIns="45720" rtlCol="0" anchor="ctr">
            <a:normAutofit/>
          </a:bodyPr>
          <a:lstStyle/>
          <a:p>
            <a:r>
              <a:rPr lang="en-US" sz="3700" kern="1200" dirty="0">
                <a:solidFill>
                  <a:schemeClr val="tx1"/>
                </a:solidFill>
                <a:latin typeface="+mj-lt"/>
                <a:ea typeface="+mj-ea"/>
                <a:cs typeface="+mj-cs"/>
              </a:rPr>
              <a:t>KPI DASHBOARDS</a:t>
            </a:r>
          </a:p>
        </p:txBody>
      </p:sp>
      <p:sp>
        <p:nvSpPr>
          <p:cNvPr id="13" name="Rectangle 12">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B6EE7D3-42E0-4D3B-80C1-B0D21CEB70F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519954A3-9DFD-4C44-94BA-B95130A3BA1C}" type="slidenum">
              <a:rPr lang="en-US" sz="1200">
                <a:solidFill>
                  <a:srgbClr val="303030"/>
                </a:solidFill>
              </a:rPr>
              <a:pPr algn="r">
                <a:spcAft>
                  <a:spcPts val="600"/>
                </a:spcAft>
              </a:pPr>
              <a:t>26</a:t>
            </a:fld>
            <a:endParaRPr lang="en-US" sz="1200">
              <a:solidFill>
                <a:srgbClr val="303030"/>
              </a:solidFill>
            </a:endParaRPr>
          </a:p>
        </p:txBody>
      </p:sp>
      <p:sp>
        <p:nvSpPr>
          <p:cNvPr id="9" name="TextBox 8">
            <a:extLst>
              <a:ext uri="{FF2B5EF4-FFF2-40B4-BE49-F238E27FC236}">
                <a16:creationId xmlns:a16="http://schemas.microsoft.com/office/drawing/2014/main" id="{A610B0A8-CA3A-85B9-2B0D-9CCEF83DD48B}"/>
              </a:ext>
            </a:extLst>
          </p:cNvPr>
          <p:cNvSpPr txBox="1"/>
          <p:nvPr/>
        </p:nvSpPr>
        <p:spPr>
          <a:xfrm>
            <a:off x="518906" y="1731696"/>
            <a:ext cx="3765542" cy="3970318"/>
          </a:xfrm>
          <a:prstGeom prst="rect">
            <a:avLst/>
          </a:prstGeom>
          <a:noFill/>
        </p:spPr>
        <p:txBody>
          <a:bodyPr wrap="square">
            <a:spAutoFit/>
          </a:bodyPr>
          <a:lstStyle/>
          <a:p>
            <a:pPr marL="342900" marR="0" lvl="0" indent="-342900">
              <a:spcBef>
                <a:spcPts val="0"/>
              </a:spcBef>
              <a:spcAft>
                <a:spcPts val="0"/>
              </a:spcAft>
              <a:buFont typeface="+mj-lt"/>
              <a:buAutoNum type="arabicParenBoth"/>
            </a:pPr>
            <a:r>
              <a:rPr lang="en-US" sz="1400" b="1" dirty="0">
                <a:effectLst/>
                <a:latin typeface="Calibri" panose="020F0502020204030204" pitchFamily="34" charset="0"/>
                <a:ea typeface="Calibri" panose="020F0502020204030204" pitchFamily="34" charset="0"/>
                <a:cs typeface="Times New Roman" panose="02020603050405020304" pitchFamily="18" charset="0"/>
              </a:rPr>
              <a:t>Customer Satisfaction Index (CSI).</a:t>
            </a:r>
            <a:r>
              <a:rPr lang="en-US" sz="1400" dirty="0">
                <a:effectLst/>
                <a:latin typeface="Calibri" panose="020F0502020204030204" pitchFamily="34" charset="0"/>
                <a:ea typeface="Calibri" panose="020F0502020204030204" pitchFamily="34" charset="0"/>
                <a:cs typeface="Times New Roman" panose="02020603050405020304" pitchFamily="18" charset="0"/>
              </a:rPr>
              <a:t>   This index quantifies the number of customer calls, complaints and commendations that are received each month into a single metric that can be tracked over time.   The index assigns weighted values for each complaint (negative) and commendation (positive) that are received each month, however, since commendations are relatively uncommon in the transit industry, commendations are weighted 20% more than complaints.  The higher the CSI value, the higher the customer satisfaction.  The typical range for CSI is 80-95, so months with a CSI below 80 would be cause for concern.  Months with a CSI value of 95+ would be indicative of exceptional customer satisfaction for that month.  </a:t>
            </a:r>
          </a:p>
        </p:txBody>
      </p:sp>
      <p:pic>
        <p:nvPicPr>
          <p:cNvPr id="3" name="Picture 2">
            <a:extLst>
              <a:ext uri="{FF2B5EF4-FFF2-40B4-BE49-F238E27FC236}">
                <a16:creationId xmlns:a16="http://schemas.microsoft.com/office/drawing/2014/main" id="{7A891D42-41B7-D9DF-ECFF-D7D4DC987B0D}"/>
              </a:ext>
            </a:extLst>
          </p:cNvPr>
          <p:cNvPicPr>
            <a:picLocks noChangeAspect="1"/>
          </p:cNvPicPr>
          <p:nvPr/>
        </p:nvPicPr>
        <p:blipFill rotWithShape="1">
          <a:blip r:embed="rId2"/>
          <a:srcRect l="4738" t="15275" r="4966" b="1114"/>
          <a:stretch/>
        </p:blipFill>
        <p:spPr>
          <a:xfrm>
            <a:off x="5318539" y="1689887"/>
            <a:ext cx="6193977" cy="3465202"/>
          </a:xfrm>
          <a:prstGeom prst="rect">
            <a:avLst/>
          </a:prstGeom>
        </p:spPr>
      </p:pic>
    </p:spTree>
    <p:extLst>
      <p:ext uri="{BB962C8B-B14F-4D97-AF65-F5344CB8AC3E}">
        <p14:creationId xmlns:p14="http://schemas.microsoft.com/office/powerpoint/2010/main" val="3717338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7D5DF-9EC8-4E6E-989B-BDB4EEF83B43}"/>
              </a:ext>
            </a:extLst>
          </p:cNvPr>
          <p:cNvSpPr>
            <a:spLocks noGrp="1"/>
          </p:cNvSpPr>
          <p:nvPr>
            <p:ph type="title"/>
          </p:nvPr>
        </p:nvSpPr>
        <p:spPr>
          <a:xfrm>
            <a:off x="648928" y="121165"/>
            <a:ext cx="3505495" cy="1622321"/>
          </a:xfrm>
        </p:spPr>
        <p:txBody>
          <a:bodyPr vert="horz" lIns="91440" tIns="45720" rIns="91440" bIns="45720" rtlCol="0" anchor="ctr">
            <a:normAutofit/>
          </a:bodyPr>
          <a:lstStyle/>
          <a:p>
            <a:r>
              <a:rPr lang="en-US" sz="3700" kern="1200" dirty="0">
                <a:solidFill>
                  <a:schemeClr val="tx1"/>
                </a:solidFill>
                <a:latin typeface="+mj-lt"/>
                <a:ea typeface="+mj-ea"/>
                <a:cs typeface="+mj-cs"/>
              </a:rPr>
              <a:t>KPI DASHBOARDS</a:t>
            </a:r>
          </a:p>
        </p:txBody>
      </p:sp>
      <p:sp>
        <p:nvSpPr>
          <p:cNvPr id="13" name="Rectangle 12">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B6EE7D3-42E0-4D3B-80C1-B0D21CEB70F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519954A3-9DFD-4C44-94BA-B95130A3BA1C}" type="slidenum">
              <a:rPr lang="en-US" sz="1200">
                <a:solidFill>
                  <a:srgbClr val="303030"/>
                </a:solidFill>
              </a:rPr>
              <a:pPr algn="r">
                <a:spcAft>
                  <a:spcPts val="600"/>
                </a:spcAft>
              </a:pPr>
              <a:t>27</a:t>
            </a:fld>
            <a:endParaRPr lang="en-US" sz="1200">
              <a:solidFill>
                <a:srgbClr val="303030"/>
              </a:solidFill>
            </a:endParaRPr>
          </a:p>
        </p:txBody>
      </p:sp>
      <p:sp>
        <p:nvSpPr>
          <p:cNvPr id="9" name="TextBox 8">
            <a:extLst>
              <a:ext uri="{FF2B5EF4-FFF2-40B4-BE49-F238E27FC236}">
                <a16:creationId xmlns:a16="http://schemas.microsoft.com/office/drawing/2014/main" id="{A610B0A8-CA3A-85B9-2B0D-9CCEF83DD48B}"/>
              </a:ext>
            </a:extLst>
          </p:cNvPr>
          <p:cNvSpPr txBox="1"/>
          <p:nvPr/>
        </p:nvSpPr>
        <p:spPr>
          <a:xfrm>
            <a:off x="518904" y="1464879"/>
            <a:ext cx="3765542" cy="4832092"/>
          </a:xfrm>
          <a:prstGeom prst="rect">
            <a:avLst/>
          </a:prstGeom>
          <a:noFill/>
        </p:spPr>
        <p:txBody>
          <a:bodyPr wrap="square">
            <a:spAutoFit/>
          </a:bodyPr>
          <a:lstStyle/>
          <a:p>
            <a:pPr marL="342900" marR="0" lvl="0" indent="-342900">
              <a:spcBef>
                <a:spcPts val="0"/>
              </a:spcBef>
              <a:spcAft>
                <a:spcPts val="0"/>
              </a:spcAft>
              <a:buFont typeface="+mj-lt"/>
              <a:buAutoNum type="arabicParenBoth"/>
            </a:pPr>
            <a:r>
              <a:rPr lang="en-US" sz="1400" dirty="0">
                <a:effectLst/>
                <a:latin typeface="Calibri" panose="020F0502020204030204" pitchFamily="34" charset="0"/>
                <a:ea typeface="Calibri" panose="020F0502020204030204" pitchFamily="34" charset="0"/>
                <a:cs typeface="Times New Roman" panose="02020603050405020304" pitchFamily="18" charset="0"/>
              </a:rPr>
              <a:t>“</a:t>
            </a:r>
            <a:r>
              <a:rPr lang="en-US" sz="1400" b="1" dirty="0">
                <a:effectLst/>
                <a:latin typeface="Calibri" panose="020F0502020204030204" pitchFamily="34" charset="0"/>
                <a:ea typeface="Calibri" panose="020F0502020204030204" pitchFamily="34" charset="0"/>
                <a:cs typeface="Times New Roman" panose="02020603050405020304" pitchFamily="18" charset="0"/>
              </a:rPr>
              <a:t>On-Time Performance</a:t>
            </a:r>
            <a:r>
              <a:rPr lang="en-US" sz="1400" dirty="0">
                <a:effectLst/>
                <a:latin typeface="Calibri" panose="020F0502020204030204" pitchFamily="34" charset="0"/>
                <a:ea typeface="Calibri" panose="020F0502020204030204" pitchFamily="34" charset="0"/>
                <a:cs typeface="Times New Roman" panose="02020603050405020304" pitchFamily="18" charset="0"/>
              </a:rPr>
              <a:t>” tracks the percentage of scheduled departure times in which the bus departs the stop no more than 1 minute early and no more than 5 minutes late.  The current DASH OTP target is 85% of all trips.</a:t>
            </a:r>
          </a:p>
          <a:p>
            <a:pPr marL="342900" marR="0" lvl="0" indent="-342900">
              <a:spcBef>
                <a:spcPts val="0"/>
              </a:spcBef>
              <a:spcAft>
                <a:spcPts val="0"/>
              </a:spcAft>
              <a:buFont typeface="+mj-lt"/>
              <a:buAutoNum type="arabicParenBoth"/>
            </a:pPr>
            <a:r>
              <a:rPr lang="en-US" sz="1400" dirty="0">
                <a:latin typeface="Calibri" panose="020F0502020204030204" pitchFamily="34" charset="0"/>
                <a:ea typeface="Calibri" panose="020F0502020204030204" pitchFamily="34" charset="0"/>
                <a:cs typeface="Times New Roman" panose="02020603050405020304" pitchFamily="18" charset="0"/>
              </a:rPr>
              <a:t>“</a:t>
            </a:r>
            <a:r>
              <a:rPr lang="en-US" sz="1400" b="1" dirty="0">
                <a:latin typeface="Calibri" panose="020F0502020204030204" pitchFamily="34" charset="0"/>
                <a:ea typeface="Calibri" panose="020F0502020204030204" pitchFamily="34" charset="0"/>
                <a:cs typeface="Times New Roman" panose="02020603050405020304" pitchFamily="18" charset="0"/>
              </a:rPr>
              <a:t>Fleet Downtime</a:t>
            </a:r>
            <a:r>
              <a:rPr lang="en-US" sz="1400" dirty="0">
                <a:latin typeface="Calibri" panose="020F0502020204030204" pitchFamily="34" charset="0"/>
                <a:ea typeface="Calibri" panose="020F0502020204030204" pitchFamily="34" charset="0"/>
                <a:cs typeface="Times New Roman" panose="02020603050405020304" pitchFamily="18" charset="0"/>
              </a:rPr>
              <a:t>” measures the total hours that DASH buses have spent on the “deadline” in a given month, divided by the total number of hours in that month.  This is a new metric that does not currently have an industry standard.</a:t>
            </a:r>
          </a:p>
          <a:p>
            <a:pPr marL="342900" marR="0" lvl="0" indent="-342900">
              <a:spcBef>
                <a:spcPts val="0"/>
              </a:spcBef>
              <a:spcAft>
                <a:spcPts val="0"/>
              </a:spcAft>
              <a:buFont typeface="+mj-lt"/>
              <a:buAutoNum type="arabicParenBoth"/>
            </a:pPr>
            <a:r>
              <a:rPr lang="en-US" sz="1400" dirty="0">
                <a:effectLst/>
                <a:latin typeface="Calibri" panose="020F0502020204030204" pitchFamily="34" charset="0"/>
                <a:ea typeface="Calibri" panose="020F0502020204030204" pitchFamily="34" charset="0"/>
                <a:cs typeface="Times New Roman" panose="02020603050405020304" pitchFamily="18" charset="0"/>
              </a:rPr>
              <a:t>“</a:t>
            </a:r>
            <a:r>
              <a:rPr lang="en-US" sz="1400" b="1" dirty="0">
                <a:effectLst/>
                <a:latin typeface="Calibri" panose="020F0502020204030204" pitchFamily="34" charset="0"/>
                <a:ea typeface="Calibri" panose="020F0502020204030204" pitchFamily="34" charset="0"/>
                <a:cs typeface="Times New Roman" panose="02020603050405020304" pitchFamily="18" charset="0"/>
              </a:rPr>
              <a:t>Available Buses</a:t>
            </a:r>
            <a:r>
              <a:rPr lang="en-US" sz="1400" dirty="0">
                <a:effectLst/>
                <a:latin typeface="Calibri" panose="020F0502020204030204" pitchFamily="34" charset="0"/>
                <a:ea typeface="Calibri" panose="020F0502020204030204" pitchFamily="34" charset="0"/>
                <a:cs typeface="Times New Roman" panose="02020603050405020304" pitchFamily="18" charset="0"/>
              </a:rPr>
              <a:t>” are</a:t>
            </a:r>
            <a:r>
              <a:rPr lang="en-US" sz="1400" dirty="0">
                <a:latin typeface="Calibri" panose="020F0502020204030204" pitchFamily="34" charset="0"/>
                <a:ea typeface="Calibri" panose="020F0502020204030204" pitchFamily="34" charset="0"/>
                <a:cs typeface="Times New Roman" panose="02020603050405020304" pitchFamily="18" charset="0"/>
              </a:rPr>
              <a:t> the average number of buses that were available to be put into revenue service during weekday peak periods in each month. </a:t>
            </a:r>
          </a:p>
          <a:p>
            <a:pPr marL="342900" marR="0" lvl="0" indent="-342900">
              <a:spcBef>
                <a:spcPts val="0"/>
              </a:spcBef>
              <a:spcAft>
                <a:spcPts val="0"/>
              </a:spcAft>
              <a:buFont typeface="+mj-lt"/>
              <a:buAutoNum type="arabicParenBoth"/>
            </a:pPr>
            <a:r>
              <a:rPr lang="en-US" sz="1400" dirty="0">
                <a:latin typeface="Calibri" panose="020F0502020204030204" pitchFamily="34" charset="0"/>
                <a:ea typeface="Calibri" panose="020F0502020204030204" pitchFamily="34" charset="0"/>
                <a:cs typeface="Times New Roman" panose="02020603050405020304" pitchFamily="18" charset="0"/>
              </a:rPr>
              <a:t>“</a:t>
            </a:r>
            <a:r>
              <a:rPr lang="en-US" sz="1400" b="1" dirty="0">
                <a:latin typeface="Calibri" panose="020F0502020204030204" pitchFamily="34" charset="0"/>
                <a:ea typeface="Calibri" panose="020F0502020204030204" pitchFamily="34" charset="0"/>
                <a:cs typeface="Times New Roman" panose="02020603050405020304" pitchFamily="18" charset="0"/>
              </a:rPr>
              <a:t>Missed Trips</a:t>
            </a:r>
            <a:r>
              <a:rPr lang="en-US" sz="1400" dirty="0">
                <a:latin typeface="Calibri" panose="020F0502020204030204" pitchFamily="34" charset="0"/>
                <a:ea typeface="Calibri" panose="020F0502020204030204" pitchFamily="34" charset="0"/>
                <a:cs typeface="Times New Roman" panose="02020603050405020304" pitchFamily="18" charset="0"/>
              </a:rPr>
              <a:t>” are trips that are not provided due to mechanical breakdowns, driver error, or staffing shortages.  “Average Distance between Failure” measures how often the buses are breaking down due to mechanical issues.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4308924D-F39F-CBDC-957C-F24FB108DB81}"/>
              </a:ext>
            </a:extLst>
          </p:cNvPr>
          <p:cNvPicPr>
            <a:picLocks noChangeAspect="1"/>
          </p:cNvPicPr>
          <p:nvPr/>
        </p:nvPicPr>
        <p:blipFill rotWithShape="1">
          <a:blip r:embed="rId2"/>
          <a:srcRect l="4990" t="15445" r="5202" b="862"/>
          <a:stretch/>
        </p:blipFill>
        <p:spPr>
          <a:xfrm>
            <a:off x="5241723" y="1640428"/>
            <a:ext cx="6347609" cy="3573898"/>
          </a:xfrm>
          <a:prstGeom prst="rect">
            <a:avLst/>
          </a:prstGeom>
        </p:spPr>
      </p:pic>
    </p:spTree>
    <p:extLst>
      <p:ext uri="{BB962C8B-B14F-4D97-AF65-F5344CB8AC3E}">
        <p14:creationId xmlns:p14="http://schemas.microsoft.com/office/powerpoint/2010/main" val="1946921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7D5DF-9EC8-4E6E-989B-BDB4EEF83B43}"/>
              </a:ext>
            </a:extLst>
          </p:cNvPr>
          <p:cNvSpPr>
            <a:spLocks noGrp="1"/>
          </p:cNvSpPr>
          <p:nvPr>
            <p:ph type="title"/>
          </p:nvPr>
        </p:nvSpPr>
        <p:spPr>
          <a:xfrm>
            <a:off x="648928" y="121165"/>
            <a:ext cx="3505495" cy="1622321"/>
          </a:xfrm>
        </p:spPr>
        <p:txBody>
          <a:bodyPr vert="horz" lIns="91440" tIns="45720" rIns="91440" bIns="45720" rtlCol="0" anchor="ctr">
            <a:normAutofit/>
          </a:bodyPr>
          <a:lstStyle/>
          <a:p>
            <a:r>
              <a:rPr lang="en-US" sz="3700" kern="1200" dirty="0">
                <a:solidFill>
                  <a:schemeClr val="tx1"/>
                </a:solidFill>
                <a:latin typeface="+mj-lt"/>
                <a:ea typeface="+mj-ea"/>
                <a:cs typeface="+mj-cs"/>
              </a:rPr>
              <a:t>KPI DASHBOARDS</a:t>
            </a:r>
          </a:p>
        </p:txBody>
      </p:sp>
      <p:sp>
        <p:nvSpPr>
          <p:cNvPr id="13" name="Rectangle 12">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B6EE7D3-42E0-4D3B-80C1-B0D21CEB70F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519954A3-9DFD-4C44-94BA-B95130A3BA1C}" type="slidenum">
              <a:rPr lang="en-US" sz="1200">
                <a:solidFill>
                  <a:srgbClr val="303030"/>
                </a:solidFill>
              </a:rPr>
              <a:pPr algn="r">
                <a:spcAft>
                  <a:spcPts val="600"/>
                </a:spcAft>
              </a:pPr>
              <a:t>28</a:t>
            </a:fld>
            <a:endParaRPr lang="en-US" sz="1200">
              <a:solidFill>
                <a:srgbClr val="303030"/>
              </a:solidFill>
            </a:endParaRPr>
          </a:p>
        </p:txBody>
      </p:sp>
      <p:sp>
        <p:nvSpPr>
          <p:cNvPr id="9" name="TextBox 8">
            <a:extLst>
              <a:ext uri="{FF2B5EF4-FFF2-40B4-BE49-F238E27FC236}">
                <a16:creationId xmlns:a16="http://schemas.microsoft.com/office/drawing/2014/main" id="{A610B0A8-CA3A-85B9-2B0D-9CCEF83DD48B}"/>
              </a:ext>
            </a:extLst>
          </p:cNvPr>
          <p:cNvSpPr txBox="1"/>
          <p:nvPr/>
        </p:nvSpPr>
        <p:spPr>
          <a:xfrm>
            <a:off x="518904" y="1743486"/>
            <a:ext cx="3765542" cy="3539430"/>
          </a:xfrm>
          <a:prstGeom prst="rect">
            <a:avLst/>
          </a:prstGeom>
          <a:noFill/>
        </p:spPr>
        <p:txBody>
          <a:bodyPr wrap="square">
            <a:spAutoFit/>
          </a:bodyPr>
          <a:lstStyle/>
          <a:p>
            <a:pPr marL="342900" indent="-342900">
              <a:buFont typeface="+mj-lt"/>
              <a:buAutoNum type="arabicParenBoth"/>
            </a:pPr>
            <a:r>
              <a:rPr lang="en-US" sz="1400" dirty="0">
                <a:effectLst/>
                <a:latin typeface="Calibri" panose="020F0502020204030204" pitchFamily="34" charset="0"/>
                <a:ea typeface="Calibri" panose="020F0502020204030204" pitchFamily="34" charset="0"/>
                <a:cs typeface="Times New Roman" panose="02020603050405020304" pitchFamily="18" charset="0"/>
              </a:rPr>
              <a:t>“Boardings” are the number of times a passenger boards a bus.  A passenger making a round-trip would count as two boardings.</a:t>
            </a:r>
          </a:p>
          <a:p>
            <a:pPr marL="342900" marR="0" lvl="0" indent="-342900">
              <a:spcBef>
                <a:spcPts val="0"/>
              </a:spcBef>
              <a:spcAft>
                <a:spcPts val="0"/>
              </a:spcAft>
              <a:buFont typeface="+mj-lt"/>
              <a:buAutoNum type="arabicParenBoth"/>
            </a:pPr>
            <a:r>
              <a:rPr lang="en-US" sz="1400" dirty="0">
                <a:effectLst/>
                <a:latin typeface="Calibri" panose="020F0502020204030204" pitchFamily="34" charset="0"/>
                <a:ea typeface="Calibri" panose="020F0502020204030204" pitchFamily="34" charset="0"/>
                <a:cs typeface="Times New Roman" panose="02020603050405020304" pitchFamily="18" charset="0"/>
              </a:rPr>
              <a:t>“Boardings Per Revenue Hour” are calculated as the total boardings divided by total number of revenue hours of service that were provided.  This metric is designed to normalize the number of boardings against the amount of service that is operated as a means of measuring service efficiency or productivity.</a:t>
            </a:r>
          </a:p>
          <a:p>
            <a:pPr marL="342900" marR="0" lvl="0" indent="-342900">
              <a:spcBef>
                <a:spcPts val="0"/>
              </a:spcBef>
              <a:spcAft>
                <a:spcPts val="0"/>
              </a:spcAft>
              <a:buFont typeface="+mj-lt"/>
              <a:buAutoNum type="arabicParenBoth"/>
            </a:pPr>
            <a:r>
              <a:rPr lang="en-US" sz="1400" dirty="0">
                <a:effectLst/>
                <a:latin typeface="Calibri" panose="020F0502020204030204" pitchFamily="34" charset="0"/>
                <a:ea typeface="Calibri" panose="020F0502020204030204" pitchFamily="34" charset="0"/>
                <a:cs typeface="Times New Roman" panose="02020603050405020304" pitchFamily="18" charset="0"/>
              </a:rPr>
              <a:t>The contract with the Department of Defense for Line 102X (Mark Center Express) was suspended until further notice in December 2021.</a:t>
            </a:r>
          </a:p>
        </p:txBody>
      </p:sp>
      <p:pic>
        <p:nvPicPr>
          <p:cNvPr id="3" name="Picture 2">
            <a:extLst>
              <a:ext uri="{FF2B5EF4-FFF2-40B4-BE49-F238E27FC236}">
                <a16:creationId xmlns:a16="http://schemas.microsoft.com/office/drawing/2014/main" id="{7F44F409-4F4F-A0B5-9C06-2A87573F6B37}"/>
              </a:ext>
            </a:extLst>
          </p:cNvPr>
          <p:cNvPicPr>
            <a:picLocks noChangeAspect="1"/>
          </p:cNvPicPr>
          <p:nvPr/>
        </p:nvPicPr>
        <p:blipFill rotWithShape="1">
          <a:blip r:embed="rId2"/>
          <a:srcRect l="5229" t="15181" r="5203" b="861"/>
          <a:stretch/>
        </p:blipFill>
        <p:spPr>
          <a:xfrm>
            <a:off x="5244815" y="1631753"/>
            <a:ext cx="6341425" cy="3591248"/>
          </a:xfrm>
          <a:prstGeom prst="rect">
            <a:avLst/>
          </a:prstGeom>
        </p:spPr>
      </p:pic>
    </p:spTree>
    <p:extLst>
      <p:ext uri="{BB962C8B-B14F-4D97-AF65-F5344CB8AC3E}">
        <p14:creationId xmlns:p14="http://schemas.microsoft.com/office/powerpoint/2010/main" val="2426269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7D5DF-9EC8-4E6E-989B-BDB4EEF83B43}"/>
              </a:ext>
            </a:extLst>
          </p:cNvPr>
          <p:cNvSpPr>
            <a:spLocks noGrp="1"/>
          </p:cNvSpPr>
          <p:nvPr>
            <p:ph type="title"/>
          </p:nvPr>
        </p:nvSpPr>
        <p:spPr>
          <a:xfrm>
            <a:off x="507556" y="79096"/>
            <a:ext cx="11150600" cy="920336"/>
          </a:xfrm>
        </p:spPr>
        <p:txBody>
          <a:bodyPr/>
          <a:lstStyle/>
          <a:p>
            <a:r>
              <a:rPr lang="en-US" dirty="0"/>
              <a:t>Ridership updates</a:t>
            </a:r>
          </a:p>
        </p:txBody>
      </p:sp>
      <p:sp>
        <p:nvSpPr>
          <p:cNvPr id="4" name="Slide Number Placeholder 3">
            <a:extLst>
              <a:ext uri="{FF2B5EF4-FFF2-40B4-BE49-F238E27FC236}">
                <a16:creationId xmlns:a16="http://schemas.microsoft.com/office/drawing/2014/main" id="{8B6EE7D3-42E0-4D3B-80C1-B0D21CEB70F1}"/>
              </a:ext>
            </a:extLst>
          </p:cNvPr>
          <p:cNvSpPr>
            <a:spLocks noGrp="1"/>
          </p:cNvSpPr>
          <p:nvPr>
            <p:ph type="sldNum" sz="quarter" idx="12"/>
          </p:nvPr>
        </p:nvSpPr>
        <p:spPr/>
        <p:txBody>
          <a:bodyPr/>
          <a:lstStyle/>
          <a:p>
            <a:fld id="{519954A3-9DFD-4C44-94BA-B95130A3BA1C}" type="slidenum">
              <a:rPr lang="en-US" smtClean="0"/>
              <a:t>29</a:t>
            </a:fld>
            <a:endParaRPr lang="en-US" dirty="0"/>
          </a:p>
        </p:txBody>
      </p:sp>
      <p:graphicFrame>
        <p:nvGraphicFramePr>
          <p:cNvPr id="5" name="Chart 4">
            <a:extLst>
              <a:ext uri="{FF2B5EF4-FFF2-40B4-BE49-F238E27FC236}">
                <a16:creationId xmlns:a16="http://schemas.microsoft.com/office/drawing/2014/main" id="{3110A3B2-77A0-F6EF-9FFA-C6A1EBD9BA99}"/>
              </a:ext>
            </a:extLst>
          </p:cNvPr>
          <p:cNvGraphicFramePr>
            <a:graphicFrameLocks/>
          </p:cNvGraphicFramePr>
          <p:nvPr>
            <p:extLst>
              <p:ext uri="{D42A27DB-BD31-4B8C-83A1-F6EECF244321}">
                <p14:modId xmlns:p14="http://schemas.microsoft.com/office/powerpoint/2010/main" val="407284744"/>
              </p:ext>
            </p:extLst>
          </p:nvPr>
        </p:nvGraphicFramePr>
        <p:xfrm>
          <a:off x="507557" y="999433"/>
          <a:ext cx="11150599" cy="513314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D6F074F-8C6F-BCA5-73FF-52FA41665FF4}"/>
              </a:ext>
            </a:extLst>
          </p:cNvPr>
          <p:cNvSpPr txBox="1"/>
          <p:nvPr/>
        </p:nvSpPr>
        <p:spPr>
          <a:xfrm rot="16200000">
            <a:off x="2537189" y="4387907"/>
            <a:ext cx="1957587" cy="276999"/>
          </a:xfrm>
          <a:prstGeom prst="rect">
            <a:avLst/>
          </a:prstGeom>
          <a:noFill/>
        </p:spPr>
        <p:txBody>
          <a:bodyPr wrap="none" rtlCol="0">
            <a:spAutoFit/>
          </a:bodyPr>
          <a:lstStyle/>
          <a:p>
            <a:r>
              <a:rPr lang="en-US" sz="1200" b="1" dirty="0">
                <a:solidFill>
                  <a:schemeClr val="bg1"/>
                </a:solidFill>
                <a:latin typeface="+mj-lt"/>
              </a:rPr>
              <a:t>New Network &amp; Free Fares</a:t>
            </a:r>
          </a:p>
        </p:txBody>
      </p:sp>
      <p:sp>
        <p:nvSpPr>
          <p:cNvPr id="7" name="TextBox 6">
            <a:extLst>
              <a:ext uri="{FF2B5EF4-FFF2-40B4-BE49-F238E27FC236}">
                <a16:creationId xmlns:a16="http://schemas.microsoft.com/office/drawing/2014/main" id="{B4153AB7-2D67-C86D-6593-D54D428A02C0}"/>
              </a:ext>
            </a:extLst>
          </p:cNvPr>
          <p:cNvSpPr txBox="1"/>
          <p:nvPr/>
        </p:nvSpPr>
        <p:spPr>
          <a:xfrm rot="16200000">
            <a:off x="6154408" y="4518539"/>
            <a:ext cx="1690014" cy="276999"/>
          </a:xfrm>
          <a:prstGeom prst="rect">
            <a:avLst/>
          </a:prstGeom>
          <a:noFill/>
        </p:spPr>
        <p:txBody>
          <a:bodyPr wrap="none" rtlCol="0">
            <a:spAutoFit/>
          </a:bodyPr>
          <a:lstStyle/>
          <a:p>
            <a:r>
              <a:rPr lang="en-US" sz="1200" b="1" dirty="0">
                <a:solidFill>
                  <a:schemeClr val="bg1"/>
                </a:solidFill>
                <a:latin typeface="+mj-lt"/>
              </a:rPr>
              <a:t>Omicron Variant Surge</a:t>
            </a:r>
          </a:p>
        </p:txBody>
      </p:sp>
      <p:sp>
        <p:nvSpPr>
          <p:cNvPr id="3" name="TextBox 2">
            <a:extLst>
              <a:ext uri="{FF2B5EF4-FFF2-40B4-BE49-F238E27FC236}">
                <a16:creationId xmlns:a16="http://schemas.microsoft.com/office/drawing/2014/main" id="{67BC86CE-A438-AE6E-4650-6E554AF6FC45}"/>
              </a:ext>
            </a:extLst>
          </p:cNvPr>
          <p:cNvSpPr txBox="1"/>
          <p:nvPr/>
        </p:nvSpPr>
        <p:spPr>
          <a:xfrm>
            <a:off x="9460312" y="6132573"/>
            <a:ext cx="1903384" cy="646331"/>
          </a:xfrm>
          <a:prstGeom prst="rect">
            <a:avLst/>
          </a:prstGeom>
          <a:noFill/>
        </p:spPr>
        <p:txBody>
          <a:bodyPr wrap="square" rtlCol="0">
            <a:spAutoFit/>
          </a:bodyPr>
          <a:lstStyle/>
          <a:p>
            <a:pPr algn="r"/>
            <a:r>
              <a:rPr lang="en-US" sz="1200" dirty="0"/>
              <a:t>Agenda Item: 6a, 6b</a:t>
            </a:r>
          </a:p>
          <a:p>
            <a:pPr algn="r"/>
            <a:r>
              <a:rPr lang="en-US" sz="1200" dirty="0"/>
              <a:t>Board Packet Page: 21-25</a:t>
            </a:r>
          </a:p>
          <a:p>
            <a:pPr algn="r"/>
            <a:r>
              <a:rPr lang="en-US" sz="1200" dirty="0"/>
              <a:t>Board Action: FYI</a:t>
            </a:r>
          </a:p>
        </p:txBody>
      </p:sp>
    </p:spTree>
    <p:extLst>
      <p:ext uri="{BB962C8B-B14F-4D97-AF65-F5344CB8AC3E}">
        <p14:creationId xmlns:p14="http://schemas.microsoft.com/office/powerpoint/2010/main" val="666131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86E55-B3ED-894D-BA7A-7AF5068EF9F6}"/>
              </a:ext>
            </a:extLst>
          </p:cNvPr>
          <p:cNvSpPr>
            <a:spLocks noGrp="1"/>
          </p:cNvSpPr>
          <p:nvPr>
            <p:ph type="title"/>
          </p:nvPr>
        </p:nvSpPr>
        <p:spPr>
          <a:xfrm>
            <a:off x="192180" y="1447672"/>
            <a:ext cx="4937211" cy="2605197"/>
          </a:xfrm>
        </p:spPr>
        <p:txBody>
          <a:bodyPr/>
          <a:lstStyle/>
          <a:p>
            <a:pPr algn="ctr"/>
            <a:r>
              <a:rPr lang="en-US" sz="4000" dirty="0"/>
              <a:t>Public Comment period</a:t>
            </a:r>
          </a:p>
        </p:txBody>
      </p:sp>
      <p:sp>
        <p:nvSpPr>
          <p:cNvPr id="4" name="Slide Number Placeholder 3">
            <a:extLst>
              <a:ext uri="{FF2B5EF4-FFF2-40B4-BE49-F238E27FC236}">
                <a16:creationId xmlns:a16="http://schemas.microsoft.com/office/drawing/2014/main" id="{6BB34144-639B-D343-9582-65B071EEFF97}"/>
              </a:ext>
            </a:extLst>
          </p:cNvPr>
          <p:cNvSpPr>
            <a:spLocks noGrp="1"/>
          </p:cNvSpPr>
          <p:nvPr>
            <p:ph type="sldNum" sz="quarter" idx="12"/>
          </p:nvPr>
        </p:nvSpPr>
        <p:spPr>
          <a:xfrm>
            <a:off x="11363696" y="6455739"/>
            <a:ext cx="294460" cy="187367"/>
          </a:xfrm>
        </p:spPr>
        <p:txBody>
          <a:bodyPr/>
          <a:lstStyle/>
          <a:p>
            <a:fld id="{9EC71654-96A5-4280-94F3-931C61A9F92C}" type="slidenum">
              <a:rPr lang="en-US" noProof="0" smtClean="0"/>
              <a:pPr/>
              <a:t>3</a:t>
            </a:fld>
            <a:endParaRPr lang="en-US" noProof="0" dirty="0"/>
          </a:p>
        </p:txBody>
      </p:sp>
      <p:pic>
        <p:nvPicPr>
          <p:cNvPr id="10" name="Picture Placeholder 9" descr="Lecturer">
            <a:extLst>
              <a:ext uri="{FF2B5EF4-FFF2-40B4-BE49-F238E27FC236}">
                <a16:creationId xmlns:a16="http://schemas.microsoft.com/office/drawing/2014/main" id="{11F2093A-CD1A-224F-A5D5-3F2E62CE0D8F}"/>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a:stretch/>
        </p:blipFill>
        <p:spPr>
          <a:xfrm>
            <a:off x="5713615" y="1306969"/>
            <a:ext cx="4244060" cy="4244060"/>
          </a:xfrm>
        </p:spPr>
      </p:pic>
      <p:sp>
        <p:nvSpPr>
          <p:cNvPr id="16" name="TextBox 15">
            <a:extLst>
              <a:ext uri="{FF2B5EF4-FFF2-40B4-BE49-F238E27FC236}">
                <a16:creationId xmlns:a16="http://schemas.microsoft.com/office/drawing/2014/main" id="{19E5C1BA-0D84-8D44-B10B-DC61B03FAFD4}"/>
              </a:ext>
            </a:extLst>
          </p:cNvPr>
          <p:cNvSpPr txBox="1"/>
          <p:nvPr/>
        </p:nvSpPr>
        <p:spPr>
          <a:xfrm>
            <a:off x="9460312" y="6132573"/>
            <a:ext cx="1903384" cy="646331"/>
          </a:xfrm>
          <a:prstGeom prst="rect">
            <a:avLst/>
          </a:prstGeom>
          <a:noFill/>
        </p:spPr>
        <p:txBody>
          <a:bodyPr wrap="square" rtlCol="0">
            <a:spAutoFit/>
          </a:bodyPr>
          <a:lstStyle/>
          <a:p>
            <a:pPr algn="r"/>
            <a:r>
              <a:rPr lang="en-US" sz="1200" dirty="0"/>
              <a:t>Agenda Item: N/A</a:t>
            </a:r>
          </a:p>
          <a:p>
            <a:pPr algn="r"/>
            <a:r>
              <a:rPr lang="en-US" sz="1200" dirty="0"/>
              <a:t>Board Packet Page: N/A</a:t>
            </a:r>
          </a:p>
          <a:p>
            <a:pPr algn="r"/>
            <a:r>
              <a:rPr lang="en-US" sz="1200" dirty="0"/>
              <a:t>Board Action: FYI</a:t>
            </a:r>
          </a:p>
        </p:txBody>
      </p:sp>
      <p:sp>
        <p:nvSpPr>
          <p:cNvPr id="14" name="Text Placeholder 3">
            <a:extLst>
              <a:ext uri="{FF2B5EF4-FFF2-40B4-BE49-F238E27FC236}">
                <a16:creationId xmlns:a16="http://schemas.microsoft.com/office/drawing/2014/main" id="{0343A2D2-CAB1-2B79-D83B-68EA4609C33C}"/>
              </a:ext>
            </a:extLst>
          </p:cNvPr>
          <p:cNvSpPr txBox="1">
            <a:spLocks/>
          </p:cNvSpPr>
          <p:nvPr/>
        </p:nvSpPr>
        <p:spPr>
          <a:xfrm>
            <a:off x="471914" y="3487461"/>
            <a:ext cx="4377742" cy="13848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1600" b="1" dirty="0"/>
              <a:t>Those wishing to speak during Hearing </a:t>
            </a:r>
            <a:r>
              <a:rPr lang="en-US" sz="1600" dirty="0"/>
              <a:t>may pre-register at </a:t>
            </a:r>
            <a:r>
              <a:rPr lang="en-US" sz="1600" dirty="0">
                <a:hlinkClick r:id="rId4"/>
              </a:rPr>
              <a:t>dashbus.com/</a:t>
            </a:r>
            <a:r>
              <a:rPr lang="en-US" sz="1600" dirty="0"/>
              <a:t> and join via Zoom. </a:t>
            </a:r>
          </a:p>
          <a:p>
            <a:pPr marL="0" indent="0" algn="ctr">
              <a:lnSpc>
                <a:spcPct val="120000"/>
              </a:lnSpc>
              <a:buNone/>
            </a:pPr>
            <a:r>
              <a:rPr lang="en-US" sz="1600" dirty="0"/>
              <a:t>Alternatively, attendees may use the “RAISE HAND” feature to be recognized for comment.</a:t>
            </a:r>
          </a:p>
        </p:txBody>
      </p:sp>
    </p:spTree>
    <p:extLst>
      <p:ext uri="{BB962C8B-B14F-4D97-AF65-F5344CB8AC3E}">
        <p14:creationId xmlns:p14="http://schemas.microsoft.com/office/powerpoint/2010/main" val="2274397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1513" y="388472"/>
            <a:ext cx="2660787" cy="868828"/>
          </a:xfrm>
          <a:prstGeom prst="rect">
            <a:avLst/>
          </a:prstGeom>
        </p:spPr>
      </p:pic>
      <p:pic>
        <p:nvPicPr>
          <p:cNvPr id="3" name="Picture 2"/>
          <p:cNvPicPr>
            <a:picLocks noChangeAspect="1"/>
          </p:cNvPicPr>
          <p:nvPr/>
        </p:nvPicPr>
        <p:blipFill>
          <a:blip r:embed="rId4"/>
          <a:srcRect/>
          <a:stretch/>
        </p:blipFill>
        <p:spPr>
          <a:xfrm>
            <a:off x="1226937" y="3571629"/>
            <a:ext cx="1628298" cy="1535503"/>
          </a:xfrm>
          <a:prstGeom prst="rect">
            <a:avLst/>
          </a:prstGeom>
        </p:spPr>
      </p:pic>
      <p:sp>
        <p:nvSpPr>
          <p:cNvPr id="2" name="TextBox 1"/>
          <p:cNvSpPr txBox="1"/>
          <p:nvPr/>
        </p:nvSpPr>
        <p:spPr>
          <a:xfrm>
            <a:off x="2886687" y="1903985"/>
            <a:ext cx="5961185" cy="2308324"/>
          </a:xfrm>
          <a:prstGeom prst="rect">
            <a:avLst/>
          </a:prstGeom>
          <a:noFill/>
        </p:spPr>
        <p:txBody>
          <a:bodyPr wrap="square" rtlCol="0">
            <a:spAutoFit/>
          </a:bodyPr>
          <a:lstStyle/>
          <a:p>
            <a:pPr algn="ctr"/>
            <a:r>
              <a:rPr lang="en-US" sz="7200" dirty="0">
                <a:ln w="0"/>
                <a:solidFill>
                  <a:schemeClr val="accent1"/>
                </a:solidFill>
                <a:effectLst>
                  <a:outerShdw blurRad="38100" dist="25400" dir="5400000" algn="ctr" rotWithShape="0">
                    <a:srgbClr val="6E747A">
                      <a:alpha val="43000"/>
                    </a:srgbClr>
                  </a:outerShdw>
                </a:effectLst>
              </a:rPr>
              <a:t>Partners</a:t>
            </a:r>
          </a:p>
          <a:p>
            <a:pPr algn="ctr"/>
            <a:r>
              <a:rPr lang="en-US" sz="7200" dirty="0">
                <a:ln w="0"/>
                <a:solidFill>
                  <a:schemeClr val="accent1"/>
                </a:solidFill>
                <a:effectLst>
                  <a:outerShdw blurRad="38100" dist="25400" dir="5400000" algn="ctr" rotWithShape="0">
                    <a:srgbClr val="6E747A">
                      <a:alpha val="43000"/>
                    </a:srgbClr>
                  </a:outerShdw>
                </a:effectLst>
              </a:rPr>
              <a:t> </a:t>
            </a:r>
            <a:r>
              <a:rPr lang="en-US" sz="4000" i="1" dirty="0">
                <a:ln w="0"/>
                <a:solidFill>
                  <a:schemeClr val="accent1"/>
                </a:solidFill>
                <a:effectLst>
                  <a:outerShdw blurRad="38100" dist="25400" dir="5400000" algn="ctr" rotWithShape="0">
                    <a:srgbClr val="6E747A">
                      <a:alpha val="43000"/>
                    </a:srgbClr>
                  </a:outerShdw>
                </a:effectLst>
              </a:rPr>
              <a:t>in Public Transit</a:t>
            </a:r>
          </a:p>
        </p:txBody>
      </p:sp>
      <p:sp>
        <p:nvSpPr>
          <p:cNvPr id="5" name="TextBox 4"/>
          <p:cNvSpPr txBox="1"/>
          <p:nvPr/>
        </p:nvSpPr>
        <p:spPr>
          <a:xfrm>
            <a:off x="5117123" y="6311650"/>
            <a:ext cx="2338754" cy="369332"/>
          </a:xfrm>
          <a:prstGeom prst="rect">
            <a:avLst/>
          </a:prstGeom>
          <a:noFill/>
        </p:spPr>
        <p:txBody>
          <a:bodyPr wrap="square" rtlCol="0">
            <a:spAutoFit/>
          </a:bodyPr>
          <a:lstStyle/>
          <a:p>
            <a:r>
              <a:rPr lang="en-US" dirty="0"/>
              <a:t>November 2022</a:t>
            </a:r>
          </a:p>
        </p:txBody>
      </p:sp>
      <p:sp>
        <p:nvSpPr>
          <p:cNvPr id="6" name="TextBox 5">
            <a:extLst>
              <a:ext uri="{FF2B5EF4-FFF2-40B4-BE49-F238E27FC236}">
                <a16:creationId xmlns:a16="http://schemas.microsoft.com/office/drawing/2014/main" id="{B4C86222-4F4B-7825-A3E1-182A8155600F}"/>
              </a:ext>
            </a:extLst>
          </p:cNvPr>
          <p:cNvSpPr txBox="1"/>
          <p:nvPr/>
        </p:nvSpPr>
        <p:spPr>
          <a:xfrm>
            <a:off x="9428916" y="6124282"/>
            <a:ext cx="1903384" cy="646331"/>
          </a:xfrm>
          <a:prstGeom prst="rect">
            <a:avLst/>
          </a:prstGeom>
          <a:noFill/>
        </p:spPr>
        <p:txBody>
          <a:bodyPr wrap="square" rtlCol="0">
            <a:spAutoFit/>
          </a:bodyPr>
          <a:lstStyle/>
          <a:p>
            <a:pPr algn="r"/>
            <a:r>
              <a:rPr lang="en-US" sz="1200" dirty="0"/>
              <a:t>Agenda Item: 7a</a:t>
            </a:r>
          </a:p>
          <a:p>
            <a:pPr algn="r"/>
            <a:r>
              <a:rPr lang="en-US" sz="1200" dirty="0"/>
              <a:t>Board Packet Page: N/A</a:t>
            </a:r>
          </a:p>
          <a:p>
            <a:pPr algn="r"/>
            <a:r>
              <a:rPr lang="en-US" sz="1200" dirty="0"/>
              <a:t>Board Action: FYI</a:t>
            </a:r>
          </a:p>
        </p:txBody>
      </p:sp>
      <p:grpSp>
        <p:nvGrpSpPr>
          <p:cNvPr id="9" name="Group 8">
            <a:extLst>
              <a:ext uri="{FF2B5EF4-FFF2-40B4-BE49-F238E27FC236}">
                <a16:creationId xmlns:a16="http://schemas.microsoft.com/office/drawing/2014/main" id="{BE909D43-88C3-8C7A-49C9-38B75B5341FB}"/>
              </a:ext>
            </a:extLst>
          </p:cNvPr>
          <p:cNvGrpSpPr/>
          <p:nvPr/>
        </p:nvGrpSpPr>
        <p:grpSpPr>
          <a:xfrm>
            <a:off x="11363695" y="6311651"/>
            <a:ext cx="414647" cy="331456"/>
            <a:chOff x="11363695" y="6311651"/>
            <a:chExt cx="414647" cy="331456"/>
          </a:xfrm>
        </p:grpSpPr>
        <p:sp>
          <p:nvSpPr>
            <p:cNvPr id="8" name="Oval 7">
              <a:extLst>
                <a:ext uri="{FF2B5EF4-FFF2-40B4-BE49-F238E27FC236}">
                  <a16:creationId xmlns:a16="http://schemas.microsoft.com/office/drawing/2014/main" id="{401BB12A-A590-DDDC-C023-7A0540F613B3}"/>
                </a:ext>
              </a:extLst>
            </p:cNvPr>
            <p:cNvSpPr/>
            <p:nvPr/>
          </p:nvSpPr>
          <p:spPr>
            <a:xfrm>
              <a:off x="11396847" y="6317197"/>
              <a:ext cx="206829" cy="2068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3">
              <a:extLst>
                <a:ext uri="{FF2B5EF4-FFF2-40B4-BE49-F238E27FC236}">
                  <a16:creationId xmlns:a16="http://schemas.microsoft.com/office/drawing/2014/main" id="{FBA1E815-F787-5109-D9DB-9711485736C4}"/>
                </a:ext>
              </a:extLst>
            </p:cNvPr>
            <p:cNvSpPr txBox="1">
              <a:spLocks/>
            </p:cNvSpPr>
            <p:nvPr/>
          </p:nvSpPr>
          <p:spPr>
            <a:xfrm>
              <a:off x="11363695" y="6311651"/>
              <a:ext cx="414647" cy="33145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9954A3-9DFD-4C44-94BA-B95130A3BA1C}" type="slidenum">
                <a:rPr lang="en-US" sz="900" smtClean="0">
                  <a:solidFill>
                    <a:schemeClr val="bg1"/>
                  </a:solidFill>
                </a:rPr>
                <a:pPr/>
                <a:t>30</a:t>
              </a:fld>
              <a:endParaRPr lang="en-US" sz="800" dirty="0">
                <a:solidFill>
                  <a:schemeClr val="bg1"/>
                </a:solidFill>
              </a:endParaRPr>
            </a:p>
          </p:txBody>
        </p:sp>
      </p:grpSp>
    </p:spTree>
    <p:extLst>
      <p:ext uri="{BB962C8B-B14F-4D97-AF65-F5344CB8AC3E}">
        <p14:creationId xmlns:p14="http://schemas.microsoft.com/office/powerpoint/2010/main" val="106904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 Brief History</a:t>
            </a:r>
          </a:p>
        </p:txBody>
      </p:sp>
      <p:sp>
        <p:nvSpPr>
          <p:cNvPr id="4" name="Content Placeholder 3"/>
          <p:cNvSpPr>
            <a:spLocks noGrp="1"/>
          </p:cNvSpPr>
          <p:nvPr>
            <p:ph idx="1"/>
          </p:nvPr>
        </p:nvSpPr>
        <p:spPr>
          <a:xfrm>
            <a:off x="1295400" y="1952626"/>
            <a:ext cx="9601200" cy="3809999"/>
          </a:xfrm>
        </p:spPr>
        <p:txBody>
          <a:bodyPr>
            <a:normAutofit/>
          </a:bodyPr>
          <a:lstStyle/>
          <a:p>
            <a:r>
              <a:rPr lang="en-US" dirty="0"/>
              <a:t>Virginia Transit Liability Pool – enabled by the Virginia General Assembly to provide public transit with a group, self-insurance mechanism.  </a:t>
            </a:r>
          </a:p>
          <a:p>
            <a:r>
              <a:rPr lang="en-US" dirty="0"/>
              <a:t>Transit agencies pool their resources to group self-insure and have independence from the commercial insurance market</a:t>
            </a:r>
          </a:p>
          <a:p>
            <a:r>
              <a:rPr lang="en-US" dirty="0"/>
              <a:t>The pool is member-owned and member-run. </a:t>
            </a:r>
          </a:p>
          <a:p>
            <a:r>
              <a:rPr lang="en-US" dirty="0"/>
              <a:t>DRPT provided start-up capital </a:t>
            </a:r>
          </a:p>
          <a:p>
            <a:r>
              <a:rPr lang="en-US" dirty="0"/>
              <a:t>ATC founding member of VTLP under GM Bill Hurd</a:t>
            </a:r>
          </a:p>
        </p:txBody>
      </p:sp>
      <p:grpSp>
        <p:nvGrpSpPr>
          <p:cNvPr id="5" name="Group 4">
            <a:extLst>
              <a:ext uri="{FF2B5EF4-FFF2-40B4-BE49-F238E27FC236}">
                <a16:creationId xmlns:a16="http://schemas.microsoft.com/office/drawing/2014/main" id="{74E339DD-04B9-6252-ED3A-4D4EF84E53F6}"/>
              </a:ext>
            </a:extLst>
          </p:cNvPr>
          <p:cNvGrpSpPr/>
          <p:nvPr/>
        </p:nvGrpSpPr>
        <p:grpSpPr>
          <a:xfrm>
            <a:off x="11363695" y="6311651"/>
            <a:ext cx="414647" cy="331456"/>
            <a:chOff x="11363695" y="6311651"/>
            <a:chExt cx="414647" cy="331456"/>
          </a:xfrm>
        </p:grpSpPr>
        <p:sp>
          <p:nvSpPr>
            <p:cNvPr id="6" name="Oval 5">
              <a:extLst>
                <a:ext uri="{FF2B5EF4-FFF2-40B4-BE49-F238E27FC236}">
                  <a16:creationId xmlns:a16="http://schemas.microsoft.com/office/drawing/2014/main" id="{1ED360D2-9BB0-A8D2-4FAD-6737B70E4093}"/>
                </a:ext>
              </a:extLst>
            </p:cNvPr>
            <p:cNvSpPr/>
            <p:nvPr/>
          </p:nvSpPr>
          <p:spPr>
            <a:xfrm>
              <a:off x="11396847" y="6317197"/>
              <a:ext cx="206829" cy="2068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3">
              <a:extLst>
                <a:ext uri="{FF2B5EF4-FFF2-40B4-BE49-F238E27FC236}">
                  <a16:creationId xmlns:a16="http://schemas.microsoft.com/office/drawing/2014/main" id="{A52546C6-1EBC-A1D0-E272-9356E2AF3AC2}"/>
                </a:ext>
              </a:extLst>
            </p:cNvPr>
            <p:cNvSpPr txBox="1">
              <a:spLocks/>
            </p:cNvSpPr>
            <p:nvPr/>
          </p:nvSpPr>
          <p:spPr>
            <a:xfrm>
              <a:off x="11363695" y="6311651"/>
              <a:ext cx="414647" cy="33145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9954A3-9DFD-4C44-94BA-B95130A3BA1C}" type="slidenum">
                <a:rPr lang="en-US" sz="900" smtClean="0">
                  <a:solidFill>
                    <a:schemeClr val="bg1"/>
                  </a:solidFill>
                </a:rPr>
                <a:pPr/>
                <a:t>31</a:t>
              </a:fld>
              <a:endParaRPr lang="en-US" sz="800" dirty="0">
                <a:solidFill>
                  <a:schemeClr val="bg1"/>
                </a:solidFill>
              </a:endParaRPr>
            </a:p>
          </p:txBody>
        </p:sp>
      </p:grpSp>
      <p:pic>
        <p:nvPicPr>
          <p:cNvPr id="9" name="Picture 8" descr="Logo&#10;&#10;Description automatically generated">
            <a:extLst>
              <a:ext uri="{FF2B5EF4-FFF2-40B4-BE49-F238E27FC236}">
                <a16:creationId xmlns:a16="http://schemas.microsoft.com/office/drawing/2014/main" id="{4C4B8B64-852E-31C9-31AD-F292C401152C}"/>
              </a:ext>
            </a:extLst>
          </p:cNvPr>
          <p:cNvPicPr>
            <a:picLocks noChangeAspect="1"/>
          </p:cNvPicPr>
          <p:nvPr/>
        </p:nvPicPr>
        <p:blipFill>
          <a:blip r:embed="rId3"/>
          <a:stretch>
            <a:fillRect/>
          </a:stretch>
        </p:blipFill>
        <p:spPr>
          <a:xfrm>
            <a:off x="413658" y="5776480"/>
            <a:ext cx="1020509" cy="962351"/>
          </a:xfrm>
          <a:prstGeom prst="rect">
            <a:avLst/>
          </a:prstGeom>
        </p:spPr>
      </p:pic>
    </p:spTree>
    <p:extLst>
      <p:ext uri="{BB962C8B-B14F-4D97-AF65-F5344CB8AC3E}">
        <p14:creationId xmlns:p14="http://schemas.microsoft.com/office/powerpoint/2010/main" val="1244374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Virginia Transit Liability Pool</a:t>
            </a:r>
          </a:p>
        </p:txBody>
      </p:sp>
      <p:sp>
        <p:nvSpPr>
          <p:cNvPr id="4" name="Content Placeholder 3"/>
          <p:cNvSpPr>
            <a:spLocks noGrp="1"/>
          </p:cNvSpPr>
          <p:nvPr>
            <p:ph idx="1"/>
          </p:nvPr>
        </p:nvSpPr>
        <p:spPr/>
        <p:txBody>
          <a:bodyPr/>
          <a:lstStyle/>
          <a:p>
            <a:r>
              <a:rPr lang="en-US" dirty="0"/>
              <a:t>Coverage</a:t>
            </a:r>
          </a:p>
          <a:p>
            <a:pPr lvl="1"/>
            <a:r>
              <a:rPr lang="en-US" dirty="0"/>
              <a:t>Liability coverage which provides protection in the event of third-party claims against DASH for bodily injury or property damage, and </a:t>
            </a:r>
          </a:p>
          <a:p>
            <a:pPr lvl="1"/>
            <a:r>
              <a:rPr lang="en-US" dirty="0"/>
              <a:t>Fleet physical damage coverage with protection against hazards such as collision, fire, flood, wind and vandalism.</a:t>
            </a:r>
          </a:p>
          <a:p>
            <a:r>
              <a:rPr lang="en-US" dirty="0"/>
              <a:t>Limits of Coverage</a:t>
            </a:r>
          </a:p>
          <a:p>
            <a:pPr lvl="1"/>
            <a:r>
              <a:rPr lang="en-US" dirty="0"/>
              <a:t>Offer high limits – why?</a:t>
            </a:r>
          </a:p>
          <a:p>
            <a:pPr lvl="1"/>
            <a:r>
              <a:rPr lang="en-US" dirty="0"/>
              <a:t>Buses covered subject to deductible – lot and specific coverage</a:t>
            </a:r>
          </a:p>
          <a:p>
            <a:endParaRPr lang="en-US" dirty="0"/>
          </a:p>
        </p:txBody>
      </p:sp>
      <p:grpSp>
        <p:nvGrpSpPr>
          <p:cNvPr id="2" name="Group 1">
            <a:extLst>
              <a:ext uri="{FF2B5EF4-FFF2-40B4-BE49-F238E27FC236}">
                <a16:creationId xmlns:a16="http://schemas.microsoft.com/office/drawing/2014/main" id="{35E3852B-259E-E02F-B5F3-DE4F03313C98}"/>
              </a:ext>
            </a:extLst>
          </p:cNvPr>
          <p:cNvGrpSpPr/>
          <p:nvPr/>
        </p:nvGrpSpPr>
        <p:grpSpPr>
          <a:xfrm>
            <a:off x="11363695" y="6311651"/>
            <a:ext cx="414647" cy="331456"/>
            <a:chOff x="11363695" y="6311651"/>
            <a:chExt cx="414647" cy="331456"/>
          </a:xfrm>
        </p:grpSpPr>
        <p:sp>
          <p:nvSpPr>
            <p:cNvPr id="5" name="Oval 4">
              <a:extLst>
                <a:ext uri="{FF2B5EF4-FFF2-40B4-BE49-F238E27FC236}">
                  <a16:creationId xmlns:a16="http://schemas.microsoft.com/office/drawing/2014/main" id="{2882CD6E-99B2-2407-5B48-1905DD3E1634}"/>
                </a:ext>
              </a:extLst>
            </p:cNvPr>
            <p:cNvSpPr/>
            <p:nvPr/>
          </p:nvSpPr>
          <p:spPr>
            <a:xfrm>
              <a:off x="11396847" y="6317197"/>
              <a:ext cx="206829" cy="2068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3">
              <a:extLst>
                <a:ext uri="{FF2B5EF4-FFF2-40B4-BE49-F238E27FC236}">
                  <a16:creationId xmlns:a16="http://schemas.microsoft.com/office/drawing/2014/main" id="{EA79D2C4-7FF5-A593-921D-57BF0CDF2A45}"/>
                </a:ext>
              </a:extLst>
            </p:cNvPr>
            <p:cNvSpPr txBox="1">
              <a:spLocks/>
            </p:cNvSpPr>
            <p:nvPr/>
          </p:nvSpPr>
          <p:spPr>
            <a:xfrm>
              <a:off x="11363695" y="6311651"/>
              <a:ext cx="414647" cy="33145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9954A3-9DFD-4C44-94BA-B95130A3BA1C}" type="slidenum">
                <a:rPr lang="en-US" sz="900" smtClean="0">
                  <a:solidFill>
                    <a:schemeClr val="bg1"/>
                  </a:solidFill>
                </a:rPr>
                <a:pPr/>
                <a:t>32</a:t>
              </a:fld>
              <a:endParaRPr lang="en-US" sz="800" dirty="0">
                <a:solidFill>
                  <a:schemeClr val="bg1"/>
                </a:solidFill>
              </a:endParaRPr>
            </a:p>
          </p:txBody>
        </p:sp>
      </p:grpSp>
      <p:pic>
        <p:nvPicPr>
          <p:cNvPr id="7" name="Picture 6" descr="Logo&#10;&#10;Description automatically generated">
            <a:extLst>
              <a:ext uri="{FF2B5EF4-FFF2-40B4-BE49-F238E27FC236}">
                <a16:creationId xmlns:a16="http://schemas.microsoft.com/office/drawing/2014/main" id="{7CED9136-D5DA-929E-5234-DF17AF8A8087}"/>
              </a:ext>
            </a:extLst>
          </p:cNvPr>
          <p:cNvPicPr>
            <a:picLocks noChangeAspect="1"/>
          </p:cNvPicPr>
          <p:nvPr/>
        </p:nvPicPr>
        <p:blipFill>
          <a:blip r:embed="rId3"/>
          <a:stretch>
            <a:fillRect/>
          </a:stretch>
        </p:blipFill>
        <p:spPr>
          <a:xfrm>
            <a:off x="413658" y="5776480"/>
            <a:ext cx="1020509" cy="962351"/>
          </a:xfrm>
          <a:prstGeom prst="rect">
            <a:avLst/>
          </a:prstGeom>
        </p:spPr>
      </p:pic>
    </p:spTree>
    <p:extLst>
      <p:ext uri="{BB962C8B-B14F-4D97-AF65-F5344CB8AC3E}">
        <p14:creationId xmlns:p14="http://schemas.microsoft.com/office/powerpoint/2010/main" val="2257981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b">
            <a:normAutofit/>
          </a:bodyPr>
          <a:lstStyle/>
          <a:p>
            <a:r>
              <a:rPr lang="en-US" sz="4000" dirty="0"/>
              <a:t>Claims</a:t>
            </a:r>
          </a:p>
        </p:txBody>
      </p:sp>
      <p:sp>
        <p:nvSpPr>
          <p:cNvPr id="4" name="Content Placeholder 3"/>
          <p:cNvSpPr>
            <a:spLocks noGrp="1"/>
          </p:cNvSpPr>
          <p:nvPr>
            <p:ph idx="1"/>
          </p:nvPr>
        </p:nvSpPr>
        <p:spPr/>
        <p:txBody>
          <a:bodyPr>
            <a:normAutofit/>
          </a:bodyPr>
          <a:lstStyle/>
          <a:p>
            <a:r>
              <a:rPr lang="en-US" dirty="0"/>
              <a:t>In the event of a claim the pool works with transit agency to complete a thorough investigation</a:t>
            </a:r>
          </a:p>
          <a:p>
            <a:pPr lvl="1"/>
            <a:r>
              <a:rPr lang="en-US" dirty="0"/>
              <a:t>Statements </a:t>
            </a:r>
          </a:p>
          <a:p>
            <a:pPr lvl="1"/>
            <a:r>
              <a:rPr lang="en-US" dirty="0"/>
              <a:t>Photos and videos</a:t>
            </a:r>
          </a:p>
          <a:p>
            <a:pPr lvl="1"/>
            <a:r>
              <a:rPr lang="en-US" dirty="0"/>
              <a:t>Police report, fire report</a:t>
            </a:r>
          </a:p>
          <a:p>
            <a:pPr lvl="1"/>
            <a:r>
              <a:rPr lang="en-US" dirty="0"/>
              <a:t>Witnesses, Engineers and Experts </a:t>
            </a:r>
          </a:p>
          <a:p>
            <a:r>
              <a:rPr lang="en-US" dirty="0"/>
              <a:t>Make liability determination - Contributory negligence</a:t>
            </a:r>
          </a:p>
          <a:p>
            <a:pPr lvl="0"/>
            <a:r>
              <a:rPr lang="en-US" dirty="0"/>
              <a:t>Litigation management</a:t>
            </a:r>
          </a:p>
          <a:p>
            <a:endParaRPr lang="en-US" dirty="0"/>
          </a:p>
        </p:txBody>
      </p:sp>
      <p:grpSp>
        <p:nvGrpSpPr>
          <p:cNvPr id="2" name="Group 1">
            <a:extLst>
              <a:ext uri="{FF2B5EF4-FFF2-40B4-BE49-F238E27FC236}">
                <a16:creationId xmlns:a16="http://schemas.microsoft.com/office/drawing/2014/main" id="{C728CB00-293B-A94A-ED57-17A14814D96D}"/>
              </a:ext>
            </a:extLst>
          </p:cNvPr>
          <p:cNvGrpSpPr/>
          <p:nvPr/>
        </p:nvGrpSpPr>
        <p:grpSpPr>
          <a:xfrm>
            <a:off x="11363695" y="6311651"/>
            <a:ext cx="414647" cy="331456"/>
            <a:chOff x="11363695" y="6311651"/>
            <a:chExt cx="414647" cy="331456"/>
          </a:xfrm>
        </p:grpSpPr>
        <p:sp>
          <p:nvSpPr>
            <p:cNvPr id="5" name="Oval 4">
              <a:extLst>
                <a:ext uri="{FF2B5EF4-FFF2-40B4-BE49-F238E27FC236}">
                  <a16:creationId xmlns:a16="http://schemas.microsoft.com/office/drawing/2014/main" id="{C2A88FA1-F87F-C67C-1F16-49413C44D122}"/>
                </a:ext>
              </a:extLst>
            </p:cNvPr>
            <p:cNvSpPr/>
            <p:nvPr/>
          </p:nvSpPr>
          <p:spPr>
            <a:xfrm>
              <a:off x="11396847" y="6317197"/>
              <a:ext cx="206829" cy="2068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3">
              <a:extLst>
                <a:ext uri="{FF2B5EF4-FFF2-40B4-BE49-F238E27FC236}">
                  <a16:creationId xmlns:a16="http://schemas.microsoft.com/office/drawing/2014/main" id="{924182D3-6499-A046-19BA-626EC5015773}"/>
                </a:ext>
              </a:extLst>
            </p:cNvPr>
            <p:cNvSpPr txBox="1">
              <a:spLocks/>
            </p:cNvSpPr>
            <p:nvPr/>
          </p:nvSpPr>
          <p:spPr>
            <a:xfrm>
              <a:off x="11363695" y="6311651"/>
              <a:ext cx="414647" cy="33145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9954A3-9DFD-4C44-94BA-B95130A3BA1C}" type="slidenum">
                <a:rPr lang="en-US" sz="900" smtClean="0">
                  <a:solidFill>
                    <a:schemeClr val="bg1"/>
                  </a:solidFill>
                </a:rPr>
                <a:pPr/>
                <a:t>33</a:t>
              </a:fld>
              <a:endParaRPr lang="en-US" sz="800" dirty="0">
                <a:solidFill>
                  <a:schemeClr val="bg1"/>
                </a:solidFill>
              </a:endParaRPr>
            </a:p>
          </p:txBody>
        </p:sp>
      </p:grpSp>
      <p:pic>
        <p:nvPicPr>
          <p:cNvPr id="7" name="Picture 6" descr="Logo&#10;&#10;Description automatically generated">
            <a:extLst>
              <a:ext uri="{FF2B5EF4-FFF2-40B4-BE49-F238E27FC236}">
                <a16:creationId xmlns:a16="http://schemas.microsoft.com/office/drawing/2014/main" id="{D8CB8E78-E1A4-93E6-4D01-FF641A5EC6AD}"/>
              </a:ext>
            </a:extLst>
          </p:cNvPr>
          <p:cNvPicPr>
            <a:picLocks noChangeAspect="1"/>
          </p:cNvPicPr>
          <p:nvPr/>
        </p:nvPicPr>
        <p:blipFill>
          <a:blip r:embed="rId3"/>
          <a:stretch>
            <a:fillRect/>
          </a:stretch>
        </p:blipFill>
        <p:spPr>
          <a:xfrm>
            <a:off x="413658" y="5776480"/>
            <a:ext cx="1020509" cy="962351"/>
          </a:xfrm>
          <a:prstGeom prst="rect">
            <a:avLst/>
          </a:prstGeom>
        </p:spPr>
      </p:pic>
    </p:spTree>
    <p:extLst>
      <p:ext uri="{BB962C8B-B14F-4D97-AF65-F5344CB8AC3E}">
        <p14:creationId xmlns:p14="http://schemas.microsoft.com/office/powerpoint/2010/main" val="4206674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t>Loss Control</a:t>
            </a:r>
          </a:p>
        </p:txBody>
      </p:sp>
      <p:sp>
        <p:nvSpPr>
          <p:cNvPr id="4" name="Content Placeholder 3"/>
          <p:cNvSpPr>
            <a:spLocks noGrp="1"/>
          </p:cNvSpPr>
          <p:nvPr>
            <p:ph idx="1"/>
          </p:nvPr>
        </p:nvSpPr>
        <p:spPr/>
        <p:txBody>
          <a:bodyPr>
            <a:normAutofit fontScale="92500" lnSpcReduction="20000"/>
          </a:bodyPr>
          <a:lstStyle/>
          <a:p>
            <a:r>
              <a:rPr lang="en-US" dirty="0"/>
              <a:t>The optimal outcome is for no claims to occur, which is the goal for all concerned.  </a:t>
            </a:r>
          </a:p>
          <a:p>
            <a:r>
              <a:rPr lang="en-US" dirty="0"/>
              <a:t>Safety Culture – shared values and beliefs – “how we do things around here”</a:t>
            </a:r>
          </a:p>
          <a:p>
            <a:pPr lvl="1"/>
            <a:r>
              <a:rPr lang="en-US" dirty="0"/>
              <a:t>CEO is the leader of the organization for Safety Culture</a:t>
            </a:r>
          </a:p>
          <a:p>
            <a:pPr lvl="1"/>
            <a:r>
              <a:rPr lang="en-US" dirty="0"/>
              <a:t>Safety message persistently presented and repeated – not just at safety meetings</a:t>
            </a:r>
          </a:p>
          <a:p>
            <a:pPr lvl="1"/>
            <a:r>
              <a:rPr lang="en-US" dirty="0"/>
              <a:t>Safety is everyone’s responsibility, both management and employees are committed to it.</a:t>
            </a:r>
          </a:p>
          <a:p>
            <a:r>
              <a:rPr lang="en-US" dirty="0"/>
              <a:t>Lagging indicators – claim analysis</a:t>
            </a:r>
          </a:p>
          <a:p>
            <a:r>
              <a:rPr lang="en-US" dirty="0"/>
              <a:t>Leading indicators – frequency</a:t>
            </a:r>
          </a:p>
          <a:p>
            <a:r>
              <a:rPr lang="en-US" dirty="0"/>
              <a:t>Root Cause Analysis – “the most effective way to mitigate risk is to design it out”</a:t>
            </a:r>
          </a:p>
          <a:p>
            <a:endParaRPr lang="en-US" dirty="0"/>
          </a:p>
          <a:p>
            <a:endParaRPr lang="en-US" dirty="0"/>
          </a:p>
        </p:txBody>
      </p:sp>
      <p:grpSp>
        <p:nvGrpSpPr>
          <p:cNvPr id="2" name="Group 1">
            <a:extLst>
              <a:ext uri="{FF2B5EF4-FFF2-40B4-BE49-F238E27FC236}">
                <a16:creationId xmlns:a16="http://schemas.microsoft.com/office/drawing/2014/main" id="{8C155626-F2FB-7E72-017F-105D710BAA07}"/>
              </a:ext>
            </a:extLst>
          </p:cNvPr>
          <p:cNvGrpSpPr/>
          <p:nvPr/>
        </p:nvGrpSpPr>
        <p:grpSpPr>
          <a:xfrm>
            <a:off x="11363695" y="6311651"/>
            <a:ext cx="414647" cy="331456"/>
            <a:chOff x="11363695" y="6311651"/>
            <a:chExt cx="414647" cy="331456"/>
          </a:xfrm>
        </p:grpSpPr>
        <p:sp>
          <p:nvSpPr>
            <p:cNvPr id="5" name="Oval 4">
              <a:extLst>
                <a:ext uri="{FF2B5EF4-FFF2-40B4-BE49-F238E27FC236}">
                  <a16:creationId xmlns:a16="http://schemas.microsoft.com/office/drawing/2014/main" id="{947137CA-5D77-E39C-AFB7-8DA9CBC1D875}"/>
                </a:ext>
              </a:extLst>
            </p:cNvPr>
            <p:cNvSpPr/>
            <p:nvPr/>
          </p:nvSpPr>
          <p:spPr>
            <a:xfrm>
              <a:off x="11396847" y="6317197"/>
              <a:ext cx="206829" cy="2068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3">
              <a:extLst>
                <a:ext uri="{FF2B5EF4-FFF2-40B4-BE49-F238E27FC236}">
                  <a16:creationId xmlns:a16="http://schemas.microsoft.com/office/drawing/2014/main" id="{7247B3CA-F0FC-88F1-DFA4-054DA0EB0E75}"/>
                </a:ext>
              </a:extLst>
            </p:cNvPr>
            <p:cNvSpPr txBox="1">
              <a:spLocks/>
            </p:cNvSpPr>
            <p:nvPr/>
          </p:nvSpPr>
          <p:spPr>
            <a:xfrm>
              <a:off x="11363695" y="6311651"/>
              <a:ext cx="414647" cy="33145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9954A3-9DFD-4C44-94BA-B95130A3BA1C}" type="slidenum">
                <a:rPr lang="en-US" sz="900" smtClean="0">
                  <a:solidFill>
                    <a:schemeClr val="bg1"/>
                  </a:solidFill>
                </a:rPr>
                <a:pPr/>
                <a:t>34</a:t>
              </a:fld>
              <a:endParaRPr lang="en-US" sz="800" dirty="0">
                <a:solidFill>
                  <a:schemeClr val="bg1"/>
                </a:solidFill>
              </a:endParaRPr>
            </a:p>
          </p:txBody>
        </p:sp>
      </p:grpSp>
      <p:pic>
        <p:nvPicPr>
          <p:cNvPr id="7" name="Picture 6" descr="Logo&#10;&#10;Description automatically generated">
            <a:extLst>
              <a:ext uri="{FF2B5EF4-FFF2-40B4-BE49-F238E27FC236}">
                <a16:creationId xmlns:a16="http://schemas.microsoft.com/office/drawing/2014/main" id="{3D208F25-1B69-4ED3-BAFF-F7CC270F5766}"/>
              </a:ext>
            </a:extLst>
          </p:cNvPr>
          <p:cNvPicPr>
            <a:picLocks noChangeAspect="1"/>
          </p:cNvPicPr>
          <p:nvPr/>
        </p:nvPicPr>
        <p:blipFill>
          <a:blip r:embed="rId3"/>
          <a:stretch>
            <a:fillRect/>
          </a:stretch>
        </p:blipFill>
        <p:spPr>
          <a:xfrm>
            <a:off x="413658" y="5776480"/>
            <a:ext cx="1020509" cy="962351"/>
          </a:xfrm>
          <a:prstGeom prst="rect">
            <a:avLst/>
          </a:prstGeom>
        </p:spPr>
      </p:pic>
    </p:spTree>
    <p:extLst>
      <p:ext uri="{BB962C8B-B14F-4D97-AF65-F5344CB8AC3E}">
        <p14:creationId xmlns:p14="http://schemas.microsoft.com/office/powerpoint/2010/main" val="1781533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Risk Management Programs and Services</a:t>
            </a:r>
          </a:p>
        </p:txBody>
      </p:sp>
      <p:sp>
        <p:nvSpPr>
          <p:cNvPr id="4" name="Content Placeholder 3"/>
          <p:cNvSpPr>
            <a:spLocks noGrp="1"/>
          </p:cNvSpPr>
          <p:nvPr>
            <p:ph idx="1"/>
          </p:nvPr>
        </p:nvSpPr>
        <p:spPr/>
        <p:txBody>
          <a:bodyPr>
            <a:normAutofit fontScale="92500" lnSpcReduction="20000"/>
          </a:bodyPr>
          <a:lstStyle/>
          <a:p>
            <a:pPr lvl="0"/>
            <a:r>
              <a:rPr lang="en-US" dirty="0"/>
              <a:t>Site safety reviews</a:t>
            </a:r>
          </a:p>
          <a:p>
            <a:pPr lvl="0"/>
            <a:r>
              <a:rPr lang="en-US" dirty="0"/>
              <a:t>Safety Scorecard</a:t>
            </a:r>
          </a:p>
          <a:p>
            <a:pPr lvl="0"/>
            <a:r>
              <a:rPr lang="en-US" dirty="0"/>
              <a:t>Training seminars and workshops</a:t>
            </a:r>
          </a:p>
          <a:p>
            <a:pPr lvl="0"/>
            <a:r>
              <a:rPr lang="en-US" dirty="0"/>
              <a:t>TSI/NTI training</a:t>
            </a:r>
          </a:p>
          <a:p>
            <a:pPr lvl="0"/>
            <a:r>
              <a:rPr lang="en-US" dirty="0"/>
              <a:t>VTLP training</a:t>
            </a:r>
          </a:p>
          <a:p>
            <a:pPr lvl="0"/>
            <a:r>
              <a:rPr lang="en-US" dirty="0"/>
              <a:t>Ride-alongs</a:t>
            </a:r>
          </a:p>
          <a:p>
            <a:pPr lvl="0"/>
            <a:r>
              <a:rPr lang="en-US" dirty="0"/>
              <a:t>Attend safety meetings</a:t>
            </a:r>
          </a:p>
          <a:p>
            <a:pPr lvl="0"/>
            <a:r>
              <a:rPr lang="en-US" dirty="0"/>
              <a:t>Quarterly risk profile reports</a:t>
            </a:r>
          </a:p>
          <a:p>
            <a:pPr lvl="0"/>
            <a:r>
              <a:rPr lang="en-US" dirty="0"/>
              <a:t>New technology and products, research, newsletter</a:t>
            </a:r>
          </a:p>
          <a:p>
            <a:pPr lvl="0"/>
            <a:r>
              <a:rPr lang="en-US" dirty="0"/>
              <a:t>Collaboration with the DASH safety program</a:t>
            </a:r>
          </a:p>
          <a:p>
            <a:endParaRPr lang="en-US" dirty="0"/>
          </a:p>
        </p:txBody>
      </p:sp>
      <p:grpSp>
        <p:nvGrpSpPr>
          <p:cNvPr id="2" name="Group 1">
            <a:extLst>
              <a:ext uri="{FF2B5EF4-FFF2-40B4-BE49-F238E27FC236}">
                <a16:creationId xmlns:a16="http://schemas.microsoft.com/office/drawing/2014/main" id="{E10A443C-5F82-FE4B-75D9-2BD57838F87D}"/>
              </a:ext>
            </a:extLst>
          </p:cNvPr>
          <p:cNvGrpSpPr/>
          <p:nvPr/>
        </p:nvGrpSpPr>
        <p:grpSpPr>
          <a:xfrm>
            <a:off x="11363695" y="6311651"/>
            <a:ext cx="414647" cy="331456"/>
            <a:chOff x="11363695" y="6311651"/>
            <a:chExt cx="414647" cy="331456"/>
          </a:xfrm>
        </p:grpSpPr>
        <p:sp>
          <p:nvSpPr>
            <p:cNvPr id="5" name="Oval 4">
              <a:extLst>
                <a:ext uri="{FF2B5EF4-FFF2-40B4-BE49-F238E27FC236}">
                  <a16:creationId xmlns:a16="http://schemas.microsoft.com/office/drawing/2014/main" id="{157B540F-5448-E91A-B229-0BCDC8ABA4D7}"/>
                </a:ext>
              </a:extLst>
            </p:cNvPr>
            <p:cNvSpPr/>
            <p:nvPr/>
          </p:nvSpPr>
          <p:spPr>
            <a:xfrm>
              <a:off x="11396847" y="6317197"/>
              <a:ext cx="206829" cy="2068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3">
              <a:extLst>
                <a:ext uri="{FF2B5EF4-FFF2-40B4-BE49-F238E27FC236}">
                  <a16:creationId xmlns:a16="http://schemas.microsoft.com/office/drawing/2014/main" id="{1D6A61A1-274B-2730-17D5-6C4556DCB0A4}"/>
                </a:ext>
              </a:extLst>
            </p:cNvPr>
            <p:cNvSpPr txBox="1">
              <a:spLocks/>
            </p:cNvSpPr>
            <p:nvPr/>
          </p:nvSpPr>
          <p:spPr>
            <a:xfrm>
              <a:off x="11363695" y="6311651"/>
              <a:ext cx="414647" cy="33145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9954A3-9DFD-4C44-94BA-B95130A3BA1C}" type="slidenum">
                <a:rPr lang="en-US" sz="900" smtClean="0">
                  <a:solidFill>
                    <a:schemeClr val="bg1"/>
                  </a:solidFill>
                </a:rPr>
                <a:pPr/>
                <a:t>35</a:t>
              </a:fld>
              <a:endParaRPr lang="en-US" sz="800" dirty="0">
                <a:solidFill>
                  <a:schemeClr val="bg1"/>
                </a:solidFill>
              </a:endParaRPr>
            </a:p>
          </p:txBody>
        </p:sp>
      </p:grpSp>
      <p:pic>
        <p:nvPicPr>
          <p:cNvPr id="7" name="Picture 6" descr="Logo&#10;&#10;Description automatically generated">
            <a:extLst>
              <a:ext uri="{FF2B5EF4-FFF2-40B4-BE49-F238E27FC236}">
                <a16:creationId xmlns:a16="http://schemas.microsoft.com/office/drawing/2014/main" id="{397247F1-DCEB-4915-5541-CC8A010EE33C}"/>
              </a:ext>
            </a:extLst>
          </p:cNvPr>
          <p:cNvPicPr>
            <a:picLocks noChangeAspect="1"/>
          </p:cNvPicPr>
          <p:nvPr/>
        </p:nvPicPr>
        <p:blipFill>
          <a:blip r:embed="rId3"/>
          <a:stretch>
            <a:fillRect/>
          </a:stretch>
        </p:blipFill>
        <p:spPr>
          <a:xfrm>
            <a:off x="413658" y="5776480"/>
            <a:ext cx="1020509" cy="962351"/>
          </a:xfrm>
          <a:prstGeom prst="rect">
            <a:avLst/>
          </a:prstGeom>
        </p:spPr>
      </p:pic>
    </p:spTree>
    <p:extLst>
      <p:ext uri="{BB962C8B-B14F-4D97-AF65-F5344CB8AC3E}">
        <p14:creationId xmlns:p14="http://schemas.microsoft.com/office/powerpoint/2010/main" val="3406628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5400" y="347730"/>
            <a:ext cx="9601200" cy="738686"/>
          </a:xfrm>
        </p:spPr>
        <p:txBody>
          <a:bodyPr>
            <a:noAutofit/>
          </a:bodyPr>
          <a:lstStyle/>
          <a:p>
            <a:pPr algn="ctr"/>
            <a:r>
              <a:rPr lang="en-US" sz="5400" dirty="0"/>
              <a:t>Partnership</a:t>
            </a:r>
          </a:p>
        </p:txBody>
      </p:sp>
      <p:graphicFrame>
        <p:nvGraphicFramePr>
          <p:cNvPr id="5" name="Diagram 4"/>
          <p:cNvGraphicFramePr/>
          <p:nvPr/>
        </p:nvGraphicFramePr>
        <p:xfrm>
          <a:off x="3204926" y="1667139"/>
          <a:ext cx="5413972" cy="43547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7F564F99-37EF-78ED-0C19-2476ED4FE213}"/>
              </a:ext>
            </a:extLst>
          </p:cNvPr>
          <p:cNvSpPr txBox="1"/>
          <p:nvPr/>
        </p:nvSpPr>
        <p:spPr>
          <a:xfrm>
            <a:off x="4553310" y="1020273"/>
            <a:ext cx="3085379" cy="400110"/>
          </a:xfrm>
          <a:prstGeom prst="rect">
            <a:avLst/>
          </a:prstGeom>
          <a:noFill/>
        </p:spPr>
        <p:txBody>
          <a:bodyPr wrap="square" rtlCol="0">
            <a:spAutoFit/>
          </a:bodyPr>
          <a:lstStyle/>
          <a:p>
            <a:pPr algn="ctr"/>
            <a:r>
              <a:rPr lang="en-US" sz="2000" b="1" dirty="0"/>
              <a:t>Moving People Safely</a:t>
            </a:r>
          </a:p>
        </p:txBody>
      </p:sp>
      <p:grpSp>
        <p:nvGrpSpPr>
          <p:cNvPr id="2" name="Group 1">
            <a:extLst>
              <a:ext uri="{FF2B5EF4-FFF2-40B4-BE49-F238E27FC236}">
                <a16:creationId xmlns:a16="http://schemas.microsoft.com/office/drawing/2014/main" id="{3D8884AA-19EE-9D85-53F8-0B56D7A03206}"/>
              </a:ext>
            </a:extLst>
          </p:cNvPr>
          <p:cNvGrpSpPr/>
          <p:nvPr/>
        </p:nvGrpSpPr>
        <p:grpSpPr>
          <a:xfrm>
            <a:off x="11363695" y="6311651"/>
            <a:ext cx="414647" cy="331456"/>
            <a:chOff x="11363695" y="6311651"/>
            <a:chExt cx="414647" cy="331456"/>
          </a:xfrm>
        </p:grpSpPr>
        <p:sp>
          <p:nvSpPr>
            <p:cNvPr id="6" name="Oval 5">
              <a:extLst>
                <a:ext uri="{FF2B5EF4-FFF2-40B4-BE49-F238E27FC236}">
                  <a16:creationId xmlns:a16="http://schemas.microsoft.com/office/drawing/2014/main" id="{D237BF9E-59D5-95FD-6BE6-BAD753548A24}"/>
                </a:ext>
              </a:extLst>
            </p:cNvPr>
            <p:cNvSpPr/>
            <p:nvPr/>
          </p:nvSpPr>
          <p:spPr>
            <a:xfrm>
              <a:off x="11396847" y="6317197"/>
              <a:ext cx="206829" cy="2068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3">
              <a:extLst>
                <a:ext uri="{FF2B5EF4-FFF2-40B4-BE49-F238E27FC236}">
                  <a16:creationId xmlns:a16="http://schemas.microsoft.com/office/drawing/2014/main" id="{35D0092B-7C55-9189-63BE-FC04714DA26F}"/>
                </a:ext>
              </a:extLst>
            </p:cNvPr>
            <p:cNvSpPr txBox="1">
              <a:spLocks/>
            </p:cNvSpPr>
            <p:nvPr/>
          </p:nvSpPr>
          <p:spPr>
            <a:xfrm>
              <a:off x="11363695" y="6311651"/>
              <a:ext cx="414647" cy="33145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9954A3-9DFD-4C44-94BA-B95130A3BA1C}" type="slidenum">
                <a:rPr lang="en-US" sz="900" smtClean="0">
                  <a:solidFill>
                    <a:schemeClr val="bg1"/>
                  </a:solidFill>
                </a:rPr>
                <a:pPr/>
                <a:t>36</a:t>
              </a:fld>
              <a:endParaRPr lang="en-US" sz="800" dirty="0">
                <a:solidFill>
                  <a:schemeClr val="bg1"/>
                </a:solidFill>
              </a:endParaRPr>
            </a:p>
          </p:txBody>
        </p:sp>
      </p:grpSp>
      <p:pic>
        <p:nvPicPr>
          <p:cNvPr id="8" name="Picture 7" descr="Logo&#10;&#10;Description automatically generated">
            <a:extLst>
              <a:ext uri="{FF2B5EF4-FFF2-40B4-BE49-F238E27FC236}">
                <a16:creationId xmlns:a16="http://schemas.microsoft.com/office/drawing/2014/main" id="{DF4954EB-7E5B-7359-C426-18AF2A14609F}"/>
              </a:ext>
            </a:extLst>
          </p:cNvPr>
          <p:cNvPicPr>
            <a:picLocks noChangeAspect="1"/>
          </p:cNvPicPr>
          <p:nvPr/>
        </p:nvPicPr>
        <p:blipFill>
          <a:blip r:embed="rId8"/>
          <a:stretch>
            <a:fillRect/>
          </a:stretch>
        </p:blipFill>
        <p:spPr>
          <a:xfrm>
            <a:off x="413658" y="5776480"/>
            <a:ext cx="1020509" cy="962351"/>
          </a:xfrm>
          <a:prstGeom prst="rect">
            <a:avLst/>
          </a:prstGeom>
        </p:spPr>
      </p:pic>
    </p:spTree>
    <p:extLst>
      <p:ext uri="{BB962C8B-B14F-4D97-AF65-F5344CB8AC3E}">
        <p14:creationId xmlns:p14="http://schemas.microsoft.com/office/powerpoint/2010/main" val="411012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194052" y="2627306"/>
            <a:ext cx="5803895" cy="1603387"/>
          </a:xfrm>
          <a:prstGeom prst="rect">
            <a:avLst/>
          </a:prstGeom>
        </p:spPr>
      </p:pic>
      <p:grpSp>
        <p:nvGrpSpPr>
          <p:cNvPr id="2" name="Group 1">
            <a:extLst>
              <a:ext uri="{FF2B5EF4-FFF2-40B4-BE49-F238E27FC236}">
                <a16:creationId xmlns:a16="http://schemas.microsoft.com/office/drawing/2014/main" id="{49B240C8-A1D1-FF70-5538-7321658C8F70}"/>
              </a:ext>
            </a:extLst>
          </p:cNvPr>
          <p:cNvGrpSpPr/>
          <p:nvPr/>
        </p:nvGrpSpPr>
        <p:grpSpPr>
          <a:xfrm>
            <a:off x="11363695" y="6311651"/>
            <a:ext cx="414647" cy="331456"/>
            <a:chOff x="11363695" y="6311651"/>
            <a:chExt cx="414647" cy="331456"/>
          </a:xfrm>
        </p:grpSpPr>
        <p:sp>
          <p:nvSpPr>
            <p:cNvPr id="3" name="Oval 2">
              <a:extLst>
                <a:ext uri="{FF2B5EF4-FFF2-40B4-BE49-F238E27FC236}">
                  <a16:creationId xmlns:a16="http://schemas.microsoft.com/office/drawing/2014/main" id="{0FCBFA46-A3ED-7482-1695-E8749D46731C}"/>
                </a:ext>
              </a:extLst>
            </p:cNvPr>
            <p:cNvSpPr/>
            <p:nvPr/>
          </p:nvSpPr>
          <p:spPr>
            <a:xfrm>
              <a:off x="11396847" y="6317197"/>
              <a:ext cx="206829" cy="2068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97A75C9F-29D7-1017-9F73-0E945BD7249B}"/>
                </a:ext>
              </a:extLst>
            </p:cNvPr>
            <p:cNvSpPr txBox="1">
              <a:spLocks/>
            </p:cNvSpPr>
            <p:nvPr/>
          </p:nvSpPr>
          <p:spPr>
            <a:xfrm>
              <a:off x="11363695" y="6311651"/>
              <a:ext cx="414647" cy="33145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9954A3-9DFD-4C44-94BA-B95130A3BA1C}" type="slidenum">
                <a:rPr lang="en-US" sz="900" smtClean="0">
                  <a:solidFill>
                    <a:schemeClr val="bg1"/>
                  </a:solidFill>
                </a:rPr>
                <a:pPr/>
                <a:t>37</a:t>
              </a:fld>
              <a:endParaRPr lang="en-US" sz="800" dirty="0">
                <a:solidFill>
                  <a:schemeClr val="bg1"/>
                </a:solidFill>
              </a:endParaRPr>
            </a:p>
          </p:txBody>
        </p:sp>
      </p:grpSp>
      <p:pic>
        <p:nvPicPr>
          <p:cNvPr id="6" name="Picture 5" descr="Logo&#10;&#10;Description automatically generated">
            <a:extLst>
              <a:ext uri="{FF2B5EF4-FFF2-40B4-BE49-F238E27FC236}">
                <a16:creationId xmlns:a16="http://schemas.microsoft.com/office/drawing/2014/main" id="{F532F31A-1ACC-14F5-79F2-3BC7041DED8C}"/>
              </a:ext>
            </a:extLst>
          </p:cNvPr>
          <p:cNvPicPr>
            <a:picLocks noChangeAspect="1"/>
          </p:cNvPicPr>
          <p:nvPr/>
        </p:nvPicPr>
        <p:blipFill>
          <a:blip r:embed="rId4"/>
          <a:stretch>
            <a:fillRect/>
          </a:stretch>
        </p:blipFill>
        <p:spPr>
          <a:xfrm>
            <a:off x="413658" y="5776480"/>
            <a:ext cx="1020509" cy="962351"/>
          </a:xfrm>
          <a:prstGeom prst="rect">
            <a:avLst/>
          </a:prstGeom>
        </p:spPr>
      </p:pic>
    </p:spTree>
    <p:extLst>
      <p:ext uri="{BB962C8B-B14F-4D97-AF65-F5344CB8AC3E}">
        <p14:creationId xmlns:p14="http://schemas.microsoft.com/office/powerpoint/2010/main" val="310889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DCFB81-0D63-40FE-95A7-A6E5AFB6E2D4}"/>
              </a:ext>
            </a:extLst>
          </p:cNvPr>
          <p:cNvSpPr>
            <a:spLocks noGrp="1"/>
          </p:cNvSpPr>
          <p:nvPr>
            <p:ph type="sldNum" sz="quarter" idx="12"/>
          </p:nvPr>
        </p:nvSpPr>
        <p:spPr/>
        <p:txBody>
          <a:bodyPr/>
          <a:lstStyle/>
          <a:p>
            <a:fld id="{9EC71654-96A5-4280-94F3-931C61A9F92C}" type="slidenum">
              <a:rPr lang="en-US" noProof="0" smtClean="0"/>
              <a:pPr/>
              <a:t>38</a:t>
            </a:fld>
            <a:endParaRPr lang="en-US" noProof="0" dirty="0"/>
          </a:p>
        </p:txBody>
      </p:sp>
      <p:sp>
        <p:nvSpPr>
          <p:cNvPr id="4" name="Title 3">
            <a:extLst>
              <a:ext uri="{FF2B5EF4-FFF2-40B4-BE49-F238E27FC236}">
                <a16:creationId xmlns:a16="http://schemas.microsoft.com/office/drawing/2014/main" id="{9D87FD94-2720-4BF7-A7A4-20EFBCE5036D}"/>
              </a:ext>
            </a:extLst>
          </p:cNvPr>
          <p:cNvSpPr>
            <a:spLocks noGrp="1"/>
          </p:cNvSpPr>
          <p:nvPr>
            <p:ph type="title"/>
          </p:nvPr>
        </p:nvSpPr>
        <p:spPr/>
        <p:txBody>
          <a:bodyPr/>
          <a:lstStyle/>
          <a:p>
            <a:r>
              <a:rPr lang="en-US" dirty="0"/>
              <a:t>Consideration of Executive Session to discuss Legal Matters</a:t>
            </a:r>
          </a:p>
        </p:txBody>
      </p:sp>
      <p:sp>
        <p:nvSpPr>
          <p:cNvPr id="5" name="Rectangle 4">
            <a:extLst>
              <a:ext uri="{FF2B5EF4-FFF2-40B4-BE49-F238E27FC236}">
                <a16:creationId xmlns:a16="http://schemas.microsoft.com/office/drawing/2014/main" id="{36C4F104-C1F0-4C73-9E5D-94216A39E3F2}"/>
              </a:ext>
            </a:extLst>
          </p:cNvPr>
          <p:cNvSpPr/>
          <p:nvPr/>
        </p:nvSpPr>
        <p:spPr>
          <a:xfrm>
            <a:off x="978999" y="3429000"/>
            <a:ext cx="5100817" cy="523220"/>
          </a:xfrm>
          <a:prstGeom prst="rect">
            <a:avLst/>
          </a:prstGeom>
        </p:spPr>
        <p:txBody>
          <a:bodyPr wrap="square">
            <a:spAutoFit/>
          </a:bodyPr>
          <a:lstStyle/>
          <a:p>
            <a:r>
              <a:rPr lang="en-US" sz="2800" b="1" i="1" dirty="0">
                <a:solidFill>
                  <a:schemeClr val="accent2">
                    <a:lumMod val="50000"/>
                  </a:schemeClr>
                </a:solidFill>
              </a:rPr>
              <a:t>All Board Members</a:t>
            </a:r>
          </a:p>
        </p:txBody>
      </p:sp>
      <p:sp>
        <p:nvSpPr>
          <p:cNvPr id="6" name="Rectangle 5">
            <a:extLst>
              <a:ext uri="{FF2B5EF4-FFF2-40B4-BE49-F238E27FC236}">
                <a16:creationId xmlns:a16="http://schemas.microsoft.com/office/drawing/2014/main" id="{79DFE9F0-3B76-4049-8D58-2F58F0BC4564}"/>
              </a:ext>
            </a:extLst>
          </p:cNvPr>
          <p:cNvSpPr/>
          <p:nvPr/>
        </p:nvSpPr>
        <p:spPr>
          <a:xfrm>
            <a:off x="979000" y="3952220"/>
            <a:ext cx="7305192" cy="1478290"/>
          </a:xfrm>
          <a:prstGeom prst="rect">
            <a:avLst/>
          </a:prstGeom>
        </p:spPr>
        <p:txBody>
          <a:bodyPr wrap="square">
            <a:spAutoFit/>
          </a:bodyPr>
          <a:lstStyle/>
          <a:p>
            <a:pPr>
              <a:lnSpc>
                <a:spcPct val="115000"/>
              </a:lnSpc>
            </a:pPr>
            <a:r>
              <a:rPr lang="en-US" sz="2000" i="1" dirty="0">
                <a:latin typeface="Tahoma" panose="020B0604030504040204" pitchFamily="34" charset="0"/>
                <a:ea typeface="Tahoma" panose="020B0604030504040204" pitchFamily="34" charset="0"/>
              </a:rPr>
              <a:t>Motion Required: “I ________ (name) hereby move that the Alexandria Transit Company Board of Directors convene an Executive Session for the Purpose of Discussing Legal Matters, pursuant to Section 2.2-3711 (A1) of the Code of Virginia.”</a:t>
            </a:r>
            <a:endParaRPr lang="en-US" sz="3200" i="1" dirty="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D4FF83CB-6A2B-1743-97CF-BAD3E13EEA7C}"/>
              </a:ext>
            </a:extLst>
          </p:cNvPr>
          <p:cNvSpPr txBox="1"/>
          <p:nvPr/>
        </p:nvSpPr>
        <p:spPr>
          <a:xfrm>
            <a:off x="9460312" y="6132573"/>
            <a:ext cx="1903384" cy="646331"/>
          </a:xfrm>
          <a:prstGeom prst="rect">
            <a:avLst/>
          </a:prstGeom>
          <a:noFill/>
        </p:spPr>
        <p:txBody>
          <a:bodyPr wrap="square" rtlCol="0">
            <a:spAutoFit/>
          </a:bodyPr>
          <a:lstStyle/>
          <a:p>
            <a:pPr algn="r"/>
            <a:r>
              <a:rPr lang="en-US" sz="1200" dirty="0"/>
              <a:t>Agenda Item:7b</a:t>
            </a:r>
          </a:p>
          <a:p>
            <a:pPr algn="r"/>
            <a:r>
              <a:rPr lang="en-US" sz="1200" dirty="0"/>
              <a:t>Board Packet Page: 26</a:t>
            </a:r>
          </a:p>
          <a:p>
            <a:pPr algn="r"/>
            <a:r>
              <a:rPr lang="en-US" sz="1200" dirty="0"/>
              <a:t>Board Action: Motion</a:t>
            </a:r>
          </a:p>
        </p:txBody>
      </p:sp>
      <p:sp>
        <p:nvSpPr>
          <p:cNvPr id="8" name="TextBox 7">
            <a:extLst>
              <a:ext uri="{FF2B5EF4-FFF2-40B4-BE49-F238E27FC236}">
                <a16:creationId xmlns:a16="http://schemas.microsoft.com/office/drawing/2014/main" id="{5928CB61-D20B-6480-884B-AC33001653BA}"/>
              </a:ext>
            </a:extLst>
          </p:cNvPr>
          <p:cNvSpPr txBox="1"/>
          <p:nvPr/>
        </p:nvSpPr>
        <p:spPr>
          <a:xfrm>
            <a:off x="920866" y="2290143"/>
            <a:ext cx="10567007" cy="523220"/>
          </a:xfrm>
          <a:prstGeom prst="rect">
            <a:avLst/>
          </a:prstGeom>
          <a:noFill/>
        </p:spPr>
        <p:txBody>
          <a:bodyPr wrap="square" rtlCol="0">
            <a:spAutoFit/>
          </a:bodyPr>
          <a:lstStyle/>
          <a:p>
            <a:r>
              <a:rPr lang="en-US" sz="2800" dirty="0"/>
              <a:t>Next ATC Board of Directors Meeting: </a:t>
            </a:r>
            <a:r>
              <a:rPr lang="en-US" sz="2800" b="1" dirty="0"/>
              <a:t>December 14, 2022 @ 5:30pm</a:t>
            </a:r>
          </a:p>
        </p:txBody>
      </p:sp>
      <p:cxnSp>
        <p:nvCxnSpPr>
          <p:cNvPr id="9" name="Straight Connector 8">
            <a:extLst>
              <a:ext uri="{FF2B5EF4-FFF2-40B4-BE49-F238E27FC236}">
                <a16:creationId xmlns:a16="http://schemas.microsoft.com/office/drawing/2014/main" id="{2890864C-93F0-DE7D-7C57-174949FA6853}"/>
              </a:ext>
            </a:extLst>
          </p:cNvPr>
          <p:cNvCxnSpPr/>
          <p:nvPr/>
        </p:nvCxnSpPr>
        <p:spPr>
          <a:xfrm>
            <a:off x="978999" y="3074973"/>
            <a:ext cx="7040208"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958699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ABD7F97D-15E8-4032-B615-0562046B7542}"/>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4038599" y="10"/>
            <a:ext cx="8160026" cy="6875809"/>
          </a:xfrm>
          <a:prstGeom prst="rect">
            <a:avLst/>
          </a:prstGeom>
        </p:spPr>
      </p:pic>
      <p:sp>
        <p:nvSpPr>
          <p:cNvPr id="2" name="Title 1">
            <a:extLst>
              <a:ext uri="{FF2B5EF4-FFF2-40B4-BE49-F238E27FC236}">
                <a16:creationId xmlns:a16="http://schemas.microsoft.com/office/drawing/2014/main" id="{FBAB08B8-3DB3-4637-AE23-B8DB96D9FCEC}"/>
              </a:ext>
            </a:extLst>
          </p:cNvPr>
          <p:cNvSpPr>
            <a:spLocks noGrp="1"/>
          </p:cNvSpPr>
          <p:nvPr>
            <p:ph type="ctrTitle"/>
          </p:nvPr>
        </p:nvSpPr>
        <p:spPr>
          <a:xfrm>
            <a:off x="783771" y="3728124"/>
            <a:ext cx="2802994" cy="1737134"/>
          </a:xfrm>
        </p:spPr>
        <p:txBody>
          <a:bodyPr vert="horz" lIns="91440" tIns="45720" rIns="91440" bIns="45720" rtlCol="0" anchor="t">
            <a:normAutofit fontScale="90000"/>
          </a:bodyPr>
          <a:lstStyle/>
          <a:p>
            <a:pPr algn="r"/>
            <a:r>
              <a:rPr lang="en-US" sz="2400" dirty="0">
                <a:solidFill>
                  <a:srgbClr val="FFFFFF"/>
                </a:solidFill>
              </a:rPr>
              <a:t>Next public meeting:</a:t>
            </a:r>
            <a:br>
              <a:rPr lang="en-US" sz="2400" dirty="0">
                <a:solidFill>
                  <a:srgbClr val="FFFFFF"/>
                </a:solidFill>
              </a:rPr>
            </a:br>
            <a:br>
              <a:rPr lang="en-US" sz="2400" dirty="0">
                <a:solidFill>
                  <a:srgbClr val="FFFFFF"/>
                </a:solidFill>
              </a:rPr>
            </a:br>
            <a:r>
              <a:rPr lang="en-US" sz="2400" dirty="0">
                <a:solidFill>
                  <a:srgbClr val="FFFFFF"/>
                </a:solidFill>
              </a:rPr>
              <a:t>December 14, 2022</a:t>
            </a:r>
            <a:br>
              <a:rPr lang="en-US" sz="2400" dirty="0">
                <a:solidFill>
                  <a:srgbClr val="FFFFFF"/>
                </a:solidFill>
              </a:rPr>
            </a:br>
            <a:r>
              <a:rPr lang="en-US" sz="2400" dirty="0">
                <a:solidFill>
                  <a:srgbClr val="FFFFFF"/>
                </a:solidFill>
              </a:rPr>
              <a:t>5:30pm</a:t>
            </a:r>
          </a:p>
        </p:txBody>
      </p:sp>
      <p:sp>
        <p:nvSpPr>
          <p:cNvPr id="9" name="TextBox 8">
            <a:extLst>
              <a:ext uri="{FF2B5EF4-FFF2-40B4-BE49-F238E27FC236}">
                <a16:creationId xmlns:a16="http://schemas.microsoft.com/office/drawing/2014/main" id="{0FEEAC4D-D162-9241-816A-F54EF43AB6D1}"/>
              </a:ext>
            </a:extLst>
          </p:cNvPr>
          <p:cNvSpPr txBox="1"/>
          <p:nvPr/>
        </p:nvSpPr>
        <p:spPr>
          <a:xfrm>
            <a:off x="10281735" y="-1323"/>
            <a:ext cx="1903384" cy="461665"/>
          </a:xfrm>
          <a:prstGeom prst="rect">
            <a:avLst/>
          </a:prstGeom>
          <a:solidFill>
            <a:srgbClr val="666666"/>
          </a:solidFill>
        </p:spPr>
        <p:txBody>
          <a:bodyPr wrap="square" rtlCol="0">
            <a:spAutoFit/>
          </a:bodyPr>
          <a:lstStyle/>
          <a:p>
            <a:pPr algn="r"/>
            <a:r>
              <a:rPr lang="en-US" sz="1200" dirty="0">
                <a:solidFill>
                  <a:schemeClr val="bg1"/>
                </a:solidFill>
              </a:rPr>
              <a:t>Agenda Item: 7</a:t>
            </a:r>
          </a:p>
          <a:p>
            <a:pPr algn="r"/>
            <a:r>
              <a:rPr lang="en-US" sz="1200" dirty="0">
                <a:solidFill>
                  <a:schemeClr val="bg1"/>
                </a:solidFill>
              </a:rPr>
              <a:t>Board Packet Page: 20</a:t>
            </a:r>
          </a:p>
        </p:txBody>
      </p:sp>
      <p:sp>
        <p:nvSpPr>
          <p:cNvPr id="12" name="Title 1">
            <a:extLst>
              <a:ext uri="{FF2B5EF4-FFF2-40B4-BE49-F238E27FC236}">
                <a16:creationId xmlns:a16="http://schemas.microsoft.com/office/drawing/2014/main" id="{3363B46A-09D3-435B-8921-03804A93684E}"/>
              </a:ext>
            </a:extLst>
          </p:cNvPr>
          <p:cNvSpPr txBox="1">
            <a:spLocks/>
          </p:cNvSpPr>
          <p:nvPr/>
        </p:nvSpPr>
        <p:spPr>
          <a:xfrm>
            <a:off x="688985" y="2014735"/>
            <a:ext cx="3377759" cy="58477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kern="1200" cap="all" baseline="0">
                <a:solidFill>
                  <a:schemeClr val="bg1"/>
                </a:solidFill>
                <a:latin typeface="+mj-lt"/>
                <a:ea typeface="+mj-ea"/>
                <a:cs typeface="+mj-cs"/>
              </a:defRPr>
            </a:lvl1pPr>
          </a:lstStyle>
          <a:p>
            <a:pPr algn="r"/>
            <a:r>
              <a:rPr lang="en-US" sz="3100" dirty="0">
                <a:solidFill>
                  <a:srgbClr val="FFFFFF"/>
                </a:solidFill>
              </a:rPr>
              <a:t>The Board is in</a:t>
            </a:r>
          </a:p>
        </p:txBody>
      </p:sp>
      <p:sp>
        <p:nvSpPr>
          <p:cNvPr id="3" name="Rectangle 2">
            <a:extLst>
              <a:ext uri="{FF2B5EF4-FFF2-40B4-BE49-F238E27FC236}">
                <a16:creationId xmlns:a16="http://schemas.microsoft.com/office/drawing/2014/main" id="{81BF1A33-1CBF-C8FF-5D1B-2B733BA5A9CC}"/>
              </a:ext>
            </a:extLst>
          </p:cNvPr>
          <p:cNvSpPr/>
          <p:nvPr/>
        </p:nvSpPr>
        <p:spPr>
          <a:xfrm>
            <a:off x="54492" y="2599510"/>
            <a:ext cx="4012252" cy="584775"/>
          </a:xfrm>
          <a:prstGeom prst="rect">
            <a:avLst/>
          </a:prstGeom>
        </p:spPr>
        <p:txBody>
          <a:bodyPr wrap="none">
            <a:spAutoFit/>
          </a:bodyPr>
          <a:lstStyle/>
          <a:p>
            <a:r>
              <a:rPr lang="en-US" sz="3200" b="1" dirty="0">
                <a:solidFill>
                  <a:srgbClr val="FFFFFF"/>
                </a:solidFill>
                <a:latin typeface="+mj-lt"/>
              </a:rPr>
              <a:t>EXECUTIVE SESSION</a:t>
            </a:r>
            <a:endParaRPr lang="en-US" sz="3200" b="1" dirty="0">
              <a:latin typeface="+mj-lt"/>
            </a:endParaRPr>
          </a:p>
        </p:txBody>
      </p:sp>
      <p:cxnSp>
        <p:nvCxnSpPr>
          <p:cNvPr id="5" name="Straight Connector 4">
            <a:extLst>
              <a:ext uri="{FF2B5EF4-FFF2-40B4-BE49-F238E27FC236}">
                <a16:creationId xmlns:a16="http://schemas.microsoft.com/office/drawing/2014/main" id="{2184AB15-68DC-E418-40CE-9994D134AF65}"/>
              </a:ext>
            </a:extLst>
          </p:cNvPr>
          <p:cNvCxnSpPr>
            <a:cxnSpLocks/>
          </p:cNvCxnSpPr>
          <p:nvPr/>
        </p:nvCxnSpPr>
        <p:spPr>
          <a:xfrm>
            <a:off x="137910" y="2599510"/>
            <a:ext cx="3845416"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7289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repeatCount="indefinite" nodeType="withEffect">
                                  <p:stCondLst>
                                    <p:cond delay="0"/>
                                  </p:stCondLst>
                                  <p:endCondLst>
                                    <p:cond evt="onNext" delay="0">
                                      <p:tgtEl>
                                        <p:sldTgt/>
                                      </p:tgtEl>
                                    </p:cond>
                                  </p:end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86E55-B3ED-894D-BA7A-7AF5068EF9F6}"/>
              </a:ext>
            </a:extLst>
          </p:cNvPr>
          <p:cNvSpPr>
            <a:spLocks noGrp="1"/>
          </p:cNvSpPr>
          <p:nvPr>
            <p:ph type="title"/>
          </p:nvPr>
        </p:nvSpPr>
        <p:spPr>
          <a:xfrm>
            <a:off x="175708" y="823802"/>
            <a:ext cx="4937211" cy="2605197"/>
          </a:xfrm>
        </p:spPr>
        <p:txBody>
          <a:bodyPr/>
          <a:lstStyle/>
          <a:p>
            <a:pPr algn="ctr"/>
            <a:r>
              <a:rPr lang="en-US" sz="4000" dirty="0"/>
              <a:t>Public Comment period</a:t>
            </a:r>
          </a:p>
        </p:txBody>
      </p:sp>
      <p:sp>
        <p:nvSpPr>
          <p:cNvPr id="4" name="Slide Number Placeholder 3">
            <a:extLst>
              <a:ext uri="{FF2B5EF4-FFF2-40B4-BE49-F238E27FC236}">
                <a16:creationId xmlns:a16="http://schemas.microsoft.com/office/drawing/2014/main" id="{6BB34144-639B-D343-9582-65B071EEFF97}"/>
              </a:ext>
            </a:extLst>
          </p:cNvPr>
          <p:cNvSpPr>
            <a:spLocks noGrp="1"/>
          </p:cNvSpPr>
          <p:nvPr>
            <p:ph type="sldNum" sz="quarter" idx="12"/>
          </p:nvPr>
        </p:nvSpPr>
        <p:spPr>
          <a:xfrm>
            <a:off x="11363696" y="6455739"/>
            <a:ext cx="294460" cy="187367"/>
          </a:xfrm>
        </p:spPr>
        <p:txBody>
          <a:bodyPr/>
          <a:lstStyle/>
          <a:p>
            <a:fld id="{9EC71654-96A5-4280-94F3-931C61A9F92C}" type="slidenum">
              <a:rPr lang="en-US" noProof="0" smtClean="0"/>
              <a:pPr/>
              <a:t>4</a:t>
            </a:fld>
            <a:endParaRPr lang="en-US" noProof="0" dirty="0"/>
          </a:p>
        </p:txBody>
      </p:sp>
      <p:pic>
        <p:nvPicPr>
          <p:cNvPr id="10" name="Picture Placeholder 9" descr="Lecturer">
            <a:extLst>
              <a:ext uri="{FF2B5EF4-FFF2-40B4-BE49-F238E27FC236}">
                <a16:creationId xmlns:a16="http://schemas.microsoft.com/office/drawing/2014/main" id="{11F2093A-CD1A-224F-A5D5-3F2E62CE0D8F}"/>
              </a:ext>
            </a:extLst>
          </p:cNvPr>
          <p:cNvPicPr>
            <a:picLocks noGrp="1" noChangeAspect="1"/>
          </p:cNvPicPr>
          <p:nvPr>
            <p:ph type="pic" sz="quarter" idx="13"/>
          </p:nvPr>
        </p:nvPicPr>
        <p:blipFill>
          <a:blip r:embed="rId4">
            <a:extLst>
              <a:ext uri="{96DAC541-7B7A-43D3-8B79-37D633B846F1}">
                <asvg:svgBlip xmlns:asvg="http://schemas.microsoft.com/office/drawing/2016/SVG/main" r:embed="rId5"/>
              </a:ext>
            </a:extLst>
          </a:blip>
          <a:srcRect/>
          <a:stretch/>
        </p:blipFill>
        <p:spPr>
          <a:xfrm>
            <a:off x="5713615" y="1306969"/>
            <a:ext cx="4244060" cy="4244060"/>
          </a:xfrm>
        </p:spPr>
      </p:pic>
      <p:sp>
        <p:nvSpPr>
          <p:cNvPr id="16" name="TextBox 15">
            <a:extLst>
              <a:ext uri="{FF2B5EF4-FFF2-40B4-BE49-F238E27FC236}">
                <a16:creationId xmlns:a16="http://schemas.microsoft.com/office/drawing/2014/main" id="{19E5C1BA-0D84-8D44-B10B-DC61B03FAFD4}"/>
              </a:ext>
            </a:extLst>
          </p:cNvPr>
          <p:cNvSpPr txBox="1"/>
          <p:nvPr/>
        </p:nvSpPr>
        <p:spPr>
          <a:xfrm>
            <a:off x="9460312" y="6132573"/>
            <a:ext cx="1903384" cy="646331"/>
          </a:xfrm>
          <a:prstGeom prst="rect">
            <a:avLst/>
          </a:prstGeom>
          <a:noFill/>
        </p:spPr>
        <p:txBody>
          <a:bodyPr wrap="square" rtlCol="0">
            <a:spAutoFit/>
          </a:bodyPr>
          <a:lstStyle/>
          <a:p>
            <a:pPr algn="r"/>
            <a:r>
              <a:rPr lang="en-US" sz="1200" dirty="0"/>
              <a:t>Agenda Item: N/A</a:t>
            </a:r>
          </a:p>
          <a:p>
            <a:pPr algn="r"/>
            <a:r>
              <a:rPr lang="en-US" sz="1200" dirty="0"/>
              <a:t>Board Packet Page: N/A</a:t>
            </a:r>
          </a:p>
          <a:p>
            <a:pPr algn="r"/>
            <a:r>
              <a:rPr lang="en-US" sz="1200" dirty="0"/>
              <a:t>Board Action: FYI</a:t>
            </a:r>
          </a:p>
        </p:txBody>
      </p:sp>
      <p:sp>
        <p:nvSpPr>
          <p:cNvPr id="5" name="Rectangle 4">
            <a:extLst>
              <a:ext uri="{FF2B5EF4-FFF2-40B4-BE49-F238E27FC236}">
                <a16:creationId xmlns:a16="http://schemas.microsoft.com/office/drawing/2014/main" id="{33A92147-6122-7DC6-3A7A-74C7D2F4C704}"/>
              </a:ext>
            </a:extLst>
          </p:cNvPr>
          <p:cNvSpPr/>
          <p:nvPr/>
        </p:nvSpPr>
        <p:spPr>
          <a:xfrm>
            <a:off x="1272714" y="4360955"/>
            <a:ext cx="2743200" cy="896736"/>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7890824-A600-1137-7913-149F795B82E8}"/>
              </a:ext>
            </a:extLst>
          </p:cNvPr>
          <p:cNvSpPr/>
          <p:nvPr/>
        </p:nvSpPr>
        <p:spPr>
          <a:xfrm>
            <a:off x="1528653" y="4509179"/>
            <a:ext cx="600293" cy="60029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05941974-BB25-242C-C4A9-16C706874258}"/>
              </a:ext>
            </a:extLst>
          </p:cNvPr>
          <p:cNvSpPr/>
          <p:nvPr/>
        </p:nvSpPr>
        <p:spPr>
          <a:xfrm>
            <a:off x="2344168" y="4509178"/>
            <a:ext cx="600293" cy="60029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3672D75-E45A-978E-F11A-C97BD5FBC56B}"/>
              </a:ext>
            </a:extLst>
          </p:cNvPr>
          <p:cNvSpPr txBox="1"/>
          <p:nvPr/>
        </p:nvSpPr>
        <p:spPr>
          <a:xfrm>
            <a:off x="2029049" y="5405913"/>
            <a:ext cx="1230530" cy="369332"/>
          </a:xfrm>
          <a:prstGeom prst="rect">
            <a:avLst/>
          </a:prstGeom>
          <a:noFill/>
        </p:spPr>
        <p:txBody>
          <a:bodyPr wrap="none" rtlCol="0">
            <a:spAutoFit/>
          </a:bodyPr>
          <a:lstStyle/>
          <a:p>
            <a:r>
              <a:rPr lang="en-US" dirty="0"/>
              <a:t>Speak Now</a:t>
            </a:r>
          </a:p>
        </p:txBody>
      </p:sp>
      <p:sp>
        <p:nvSpPr>
          <p:cNvPr id="8" name="Oval 7">
            <a:extLst>
              <a:ext uri="{FF2B5EF4-FFF2-40B4-BE49-F238E27FC236}">
                <a16:creationId xmlns:a16="http://schemas.microsoft.com/office/drawing/2014/main" id="{11ED32EA-96DA-3633-D52D-208D30B4E58B}"/>
              </a:ext>
            </a:extLst>
          </p:cNvPr>
          <p:cNvSpPr/>
          <p:nvPr/>
        </p:nvSpPr>
        <p:spPr>
          <a:xfrm>
            <a:off x="3159683" y="4509177"/>
            <a:ext cx="600293" cy="60029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960FCC5-624D-F929-66FF-4760C669674B}"/>
              </a:ext>
            </a:extLst>
          </p:cNvPr>
          <p:cNvSpPr txBox="1"/>
          <p:nvPr/>
        </p:nvSpPr>
        <p:spPr>
          <a:xfrm>
            <a:off x="2137732" y="5389812"/>
            <a:ext cx="1013162" cy="369332"/>
          </a:xfrm>
          <a:prstGeom prst="rect">
            <a:avLst/>
          </a:prstGeom>
          <a:noFill/>
        </p:spPr>
        <p:txBody>
          <a:bodyPr wrap="none" rtlCol="0">
            <a:spAutoFit/>
          </a:bodyPr>
          <a:lstStyle/>
          <a:p>
            <a:r>
              <a:rPr lang="en-US" dirty="0"/>
              <a:t>Wrap Up</a:t>
            </a:r>
          </a:p>
        </p:txBody>
      </p:sp>
      <p:sp>
        <p:nvSpPr>
          <p:cNvPr id="11" name="TextBox 10">
            <a:extLst>
              <a:ext uri="{FF2B5EF4-FFF2-40B4-BE49-F238E27FC236}">
                <a16:creationId xmlns:a16="http://schemas.microsoft.com/office/drawing/2014/main" id="{53CD71E6-747F-FA6E-2D8D-D56136DC2CA9}"/>
              </a:ext>
            </a:extLst>
          </p:cNvPr>
          <p:cNvSpPr txBox="1"/>
          <p:nvPr/>
        </p:nvSpPr>
        <p:spPr>
          <a:xfrm>
            <a:off x="1743970" y="5389812"/>
            <a:ext cx="1800686" cy="369332"/>
          </a:xfrm>
          <a:prstGeom prst="rect">
            <a:avLst/>
          </a:prstGeom>
          <a:noFill/>
        </p:spPr>
        <p:txBody>
          <a:bodyPr wrap="none" rtlCol="0">
            <a:spAutoFit/>
          </a:bodyPr>
          <a:lstStyle/>
          <a:p>
            <a:r>
              <a:rPr lang="en-US" dirty="0"/>
              <a:t>Time Has Expired</a:t>
            </a:r>
          </a:p>
        </p:txBody>
      </p:sp>
      <p:sp>
        <p:nvSpPr>
          <p:cNvPr id="13" name="Text Placeholder 3">
            <a:extLst>
              <a:ext uri="{FF2B5EF4-FFF2-40B4-BE49-F238E27FC236}">
                <a16:creationId xmlns:a16="http://schemas.microsoft.com/office/drawing/2014/main" id="{7E91916D-DAB7-6F79-56E2-125858D04F5D}"/>
              </a:ext>
            </a:extLst>
          </p:cNvPr>
          <p:cNvSpPr txBox="1">
            <a:spLocks/>
          </p:cNvSpPr>
          <p:nvPr/>
        </p:nvSpPr>
        <p:spPr>
          <a:xfrm>
            <a:off x="471912" y="2743201"/>
            <a:ext cx="4377742" cy="1469532"/>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1600" b="1" dirty="0"/>
              <a:t>Each speaker is permitted 3 minutes for public comment. </a:t>
            </a:r>
          </a:p>
          <a:p>
            <a:pPr marL="0" indent="0" algn="ctr">
              <a:lnSpc>
                <a:spcPct val="120000"/>
              </a:lnSpc>
              <a:buNone/>
            </a:pPr>
            <a:r>
              <a:rPr lang="en-US" sz="1600" b="1" dirty="0"/>
              <a:t>When the </a:t>
            </a:r>
            <a:r>
              <a:rPr lang="en-US" sz="1600" b="1" dirty="0">
                <a:solidFill>
                  <a:srgbClr val="FFC000"/>
                </a:solidFill>
              </a:rPr>
              <a:t>YELLOW</a:t>
            </a:r>
            <a:r>
              <a:rPr lang="en-US" sz="1600" b="1" dirty="0"/>
              <a:t> light appears, 1 minute remains.  </a:t>
            </a:r>
          </a:p>
          <a:p>
            <a:pPr marL="0" indent="0" algn="ctr">
              <a:lnSpc>
                <a:spcPct val="120000"/>
              </a:lnSpc>
              <a:buNone/>
            </a:pPr>
            <a:r>
              <a:rPr lang="en-US" sz="1600" b="1" dirty="0"/>
              <a:t>When the </a:t>
            </a:r>
            <a:r>
              <a:rPr lang="en-US" sz="1600" b="1" dirty="0">
                <a:solidFill>
                  <a:srgbClr val="FF0000"/>
                </a:solidFill>
              </a:rPr>
              <a:t>RED</a:t>
            </a:r>
            <a:r>
              <a:rPr lang="en-US" sz="1600" b="1" dirty="0"/>
              <a:t> light appears, you are out of time.</a:t>
            </a:r>
            <a:endParaRPr lang="en-US" sz="1600" dirty="0"/>
          </a:p>
        </p:txBody>
      </p:sp>
    </p:spTree>
    <p:extLst>
      <p:ext uri="{BB962C8B-B14F-4D97-AF65-F5344CB8AC3E}">
        <p14:creationId xmlns:p14="http://schemas.microsoft.com/office/powerpoint/2010/main" val="78717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0" fill="hold" grpId="0" nodeType="clickEffect">
                                  <p:stCondLst>
                                    <p:cond delay="0"/>
                                  </p:stCondLst>
                                  <p:childTnLst>
                                    <p:animRot by="21600000">
                                      <p:cBhvr>
                                        <p:cTn id="6" dur="59000" fill="hold"/>
                                        <p:tgtEl>
                                          <p:spTgt spid="3"/>
                                        </p:tgtEl>
                                        <p:attrNameLst>
                                          <p:attrName>r</p:attrName>
                                        </p:attrNameLst>
                                      </p:cBhvr>
                                    </p:animRo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par>
                          <p:cTn id="9" fill="hold">
                            <p:stCondLst>
                              <p:cond delay="59000"/>
                            </p:stCondLst>
                            <p:childTnLst>
                              <p:par>
                                <p:cTn id="10" presetID="21" presetClass="exit" presetSubtype="1" fill="hold" grpId="1" nodeType="afterEffect">
                                  <p:stCondLst>
                                    <p:cond delay="0"/>
                                  </p:stCondLst>
                                  <p:childTnLst>
                                    <p:animEffect transition="out" filter="wheel(1)">
                                      <p:cBhvr>
                                        <p:cTn id="11" dur="59000"/>
                                        <p:tgtEl>
                                          <p:spTgt spid="3"/>
                                        </p:tgtEl>
                                      </p:cBhvr>
                                    </p:animEffect>
                                    <p:set>
                                      <p:cBhvr>
                                        <p:cTn id="12" dur="1" fill="hold">
                                          <p:stCondLst>
                                            <p:cond delay="58999"/>
                                          </p:stCondLst>
                                        </p:cTn>
                                        <p:tgtEl>
                                          <p:spTgt spid="3"/>
                                        </p:tgtEl>
                                        <p:attrNameLst>
                                          <p:attrName>style.visibility</p:attrName>
                                        </p:attrNameLst>
                                      </p:cBhvr>
                                      <p:to>
                                        <p:strVal val="hidden"/>
                                      </p:to>
                                    </p:set>
                                  </p:childTnLst>
                                </p:cTn>
                              </p:par>
                            </p:childTnLst>
                          </p:cTn>
                        </p:par>
                        <p:par>
                          <p:cTn id="13" fill="hold">
                            <p:stCondLst>
                              <p:cond delay="118000"/>
                            </p:stCondLst>
                            <p:childTnLst>
                              <p:par>
                                <p:cTn id="14" presetID="1" presetClass="emph" presetSubtype="2" fill="hold" nodeType="afterEffect">
                                  <p:stCondLst>
                                    <p:cond delay="0"/>
                                  </p:stCondLst>
                                  <p:childTnLst>
                                    <p:animClr clrSpc="rgb" dir="cw">
                                      <p:cBhvr>
                                        <p:cTn id="15" dur="500" fill="hold"/>
                                        <p:tgtEl>
                                          <p:spTgt spid="7"/>
                                        </p:tgtEl>
                                        <p:attrNameLst>
                                          <p:attrName>fillcolor</p:attrName>
                                        </p:attrNameLst>
                                      </p:cBhvr>
                                      <p:to>
                                        <a:srgbClr val="FFC000"/>
                                      </p:to>
                                    </p:animClr>
                                    <p:set>
                                      <p:cBhvr>
                                        <p:cTn id="16" dur="500" fill="hold"/>
                                        <p:tgtEl>
                                          <p:spTgt spid="7"/>
                                        </p:tgtEl>
                                        <p:attrNameLst>
                                          <p:attrName>fill.type</p:attrName>
                                        </p:attrNameLst>
                                      </p:cBhvr>
                                      <p:to>
                                        <p:strVal val="solid"/>
                                      </p:to>
                                    </p:set>
                                    <p:set>
                                      <p:cBhvr>
                                        <p:cTn id="17" dur="500" fill="hold"/>
                                        <p:tgtEl>
                                          <p:spTgt spid="7"/>
                                        </p:tgtEl>
                                        <p:attrNameLst>
                                          <p:attrName>fill.on</p:attrName>
                                        </p:attrNameLst>
                                      </p:cBhvr>
                                      <p:to>
                                        <p:strVal val="true"/>
                                      </p:to>
                                    </p:set>
                                  </p:childTnLst>
                                </p:cTn>
                              </p:par>
                            </p:childTnLst>
                          </p:cTn>
                        </p:par>
                        <p:par>
                          <p:cTn id="18" fill="hold">
                            <p:stCondLst>
                              <p:cond delay="118500"/>
                            </p:stCondLst>
                            <p:childTnLst>
                              <p:par>
                                <p:cTn id="19" presetID="21" presetClass="exit" presetSubtype="1" repeatCount="0" fill="hold" grpId="0" nodeType="afterEffect">
                                  <p:stCondLst>
                                    <p:cond delay="0"/>
                                  </p:stCondLst>
                                  <p:childTnLst>
                                    <p:animEffect transition="out" filter="wheel(1)">
                                      <p:cBhvr>
                                        <p:cTn id="20" dur="59000"/>
                                        <p:tgtEl>
                                          <p:spTgt spid="7"/>
                                        </p:tgtEl>
                                      </p:cBhvr>
                                    </p:animEffect>
                                    <p:set>
                                      <p:cBhvr>
                                        <p:cTn id="21" dur="1" fill="hold">
                                          <p:stCondLst>
                                            <p:cond delay="58999"/>
                                          </p:stCondLst>
                                        </p:cTn>
                                        <p:tgtEl>
                                          <p:spTgt spid="7"/>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6"/>
                                        </p:tgtEl>
                                        <p:attrNameLst>
                                          <p:attrName>style.visibility</p:attrName>
                                        </p:attrNameLst>
                                      </p:cBhvr>
                                      <p:to>
                                        <p:strVal val="hidden"/>
                                      </p:to>
                                    </p:set>
                                  </p:childTnLst>
                                </p:cTn>
                              </p:par>
                              <p:par>
                                <p:cTn id="24" presetID="1" presetClass="entr" presetSubtype="0" fill="hold" grpId="0" nodeType="withEffect">
                                  <p:stCondLst>
                                    <p:cond delay="30000"/>
                                  </p:stCondLst>
                                  <p:childTnLst>
                                    <p:set>
                                      <p:cBhvr>
                                        <p:cTn id="25"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30 Seconds Male.wav"/>
                                        </p:tgtEl>
                                      </p:cMediaNode>
                                    </p:audio>
                                  </p:subTnLst>
                                </p:cTn>
                              </p:par>
                            </p:childTnLst>
                          </p:cTn>
                        </p:par>
                        <p:par>
                          <p:cTn id="26" fill="hold">
                            <p:stCondLst>
                              <p:cond delay="177500"/>
                            </p:stCondLst>
                            <p:childTnLst>
                              <p:par>
                                <p:cTn id="27" presetID="27" presetClass="emph" presetSubtype="0" fill="remove" grpId="0" nodeType="afterEffect">
                                  <p:stCondLst>
                                    <p:cond delay="0"/>
                                  </p:stCondLst>
                                  <p:childTnLst>
                                    <p:animClr clrSpc="rgb" dir="cw">
                                      <p:cBhvr override="childStyle">
                                        <p:cTn id="28" dur="250" autoRev="1" fill="remove"/>
                                        <p:tgtEl>
                                          <p:spTgt spid="8"/>
                                        </p:tgtEl>
                                        <p:attrNameLst>
                                          <p:attrName>style.color</p:attrName>
                                        </p:attrNameLst>
                                      </p:cBhvr>
                                      <p:to>
                                        <a:schemeClr val="bg1"/>
                                      </p:to>
                                    </p:animClr>
                                    <p:animClr clrSpc="rgb" dir="cw">
                                      <p:cBhvr>
                                        <p:cTn id="29" dur="250" autoRev="1" fill="remove"/>
                                        <p:tgtEl>
                                          <p:spTgt spid="8"/>
                                        </p:tgtEl>
                                        <p:attrNameLst>
                                          <p:attrName>fillcolor</p:attrName>
                                        </p:attrNameLst>
                                      </p:cBhvr>
                                      <p:to>
                                        <a:schemeClr val="bg1"/>
                                      </p:to>
                                    </p:animClr>
                                    <p:set>
                                      <p:cBhvr>
                                        <p:cTn id="30" dur="250" autoRev="1" fill="remove"/>
                                        <p:tgtEl>
                                          <p:spTgt spid="8"/>
                                        </p:tgtEl>
                                        <p:attrNameLst>
                                          <p:attrName>fill.type</p:attrName>
                                        </p:attrNameLst>
                                      </p:cBhvr>
                                      <p:to>
                                        <p:strVal val="solid"/>
                                      </p:to>
                                    </p:set>
                                    <p:set>
                                      <p:cBhvr>
                                        <p:cTn id="31" dur="250" autoRev="1" fill="remove"/>
                                        <p:tgtEl>
                                          <p:spTgt spid="8"/>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9"/>
                                        </p:tgtEl>
                                        <p:attrNameLst>
                                          <p:attrName>style.visibility</p:attrName>
                                        </p:attrNameLst>
                                      </p:cBhvr>
                                      <p:to>
                                        <p:strVal val="hidden"/>
                                      </p:to>
                                    </p:set>
                                  </p:childTnLst>
                                </p:cTn>
                              </p:par>
                              <p:par>
                                <p:cTn id="34" presetID="1" presetClass="entr" presetSubtype="0" fill="hold" grpId="0" nodeType="withEffect">
                                  <p:stCondLst>
                                    <p:cond delay="0"/>
                                  </p:stCondLst>
                                  <p:iterate type="lt">
                                    <p:tmAbs val="0"/>
                                  </p:iterate>
                                  <p:childTnLst>
                                    <p:set>
                                      <p:cBhvr>
                                        <p:cTn id="35" dur="1" fill="hold">
                                          <p:stCondLst>
                                            <p:cond delay="0"/>
                                          </p:stCondLst>
                                        </p:cTn>
                                        <p:tgtEl>
                                          <p:spTgt spid="11"/>
                                        </p:tgtEl>
                                        <p:attrNameLst>
                                          <p:attrName>style.visibility</p:attrName>
                                        </p:attrNameLst>
                                      </p:cBhvr>
                                      <p:to>
                                        <p:strVal val="visible"/>
                                      </p:to>
                                    </p:set>
                                  </p:childTnLst>
                                </p:cTn>
                              </p:par>
                              <p:par>
                                <p:cTn id="36" presetID="1" presetClass="emph" presetSubtype="2" fill="hold" nodeType="withEffect">
                                  <p:stCondLst>
                                    <p:cond delay="0"/>
                                  </p:stCondLst>
                                  <p:childTnLst>
                                    <p:animClr clrSpc="rgb" dir="cw">
                                      <p:cBhvr>
                                        <p:cTn id="37" dur="500" fill="hold"/>
                                        <p:tgtEl>
                                          <p:spTgt spid="8"/>
                                        </p:tgtEl>
                                        <p:attrNameLst>
                                          <p:attrName>fillcolor</p:attrName>
                                        </p:attrNameLst>
                                      </p:cBhvr>
                                      <p:to>
                                        <a:srgbClr val="FF1C0B"/>
                                      </p:to>
                                    </p:animClr>
                                    <p:set>
                                      <p:cBhvr>
                                        <p:cTn id="38" dur="500" fill="hold"/>
                                        <p:tgtEl>
                                          <p:spTgt spid="8"/>
                                        </p:tgtEl>
                                        <p:attrNameLst>
                                          <p:attrName>fill.type</p:attrName>
                                        </p:attrNameLst>
                                      </p:cBhvr>
                                      <p:to>
                                        <p:strVal val="solid"/>
                                      </p:to>
                                    </p:set>
                                    <p:set>
                                      <p:cBhvr>
                                        <p:cTn id="39" dur="500" fill="hold"/>
                                        <p:tgtEl>
                                          <p:spTgt spid="8"/>
                                        </p:tgtEl>
                                        <p:attrNameLst>
                                          <p:attrName>fill.on</p:attrName>
                                        </p:attrNameLst>
                                      </p:cBhvr>
                                      <p:to>
                                        <p:strVal val="true"/>
                                      </p:to>
                                    </p:set>
                                  </p:childTnLst>
                                </p:cTn>
                              </p:par>
                              <p:par>
                                <p:cTn id="40" presetID="16" presetClass="emph" presetSubtype="0" fill="hold" grpId="1" nodeType="withEffect">
                                  <p:stCondLst>
                                    <p:cond delay="0"/>
                                  </p:stCondLst>
                                  <p:iterate type="lt">
                                    <p:tmPct val="4000"/>
                                  </p:iterate>
                                  <p:childTnLst>
                                    <p:set>
                                      <p:cBhvr override="childStyle">
                                        <p:cTn id="41" dur="1000" fill="hold"/>
                                        <p:tgtEl>
                                          <p:spTgt spid="11"/>
                                        </p:tgtEl>
                                        <p:attrNameLst>
                                          <p:attrName>style.color</p:attrName>
                                        </p:attrNameLst>
                                      </p:cBhvr>
                                      <p:to>
                                        <p:clrVal>
                                          <a:srgbClr val="FF1C0B"/>
                                        </p:clrVal>
                                      </p:to>
                                    </p:set>
                                    <p:set>
                                      <p:cBhvr>
                                        <p:cTn id="42" dur="1000" fill="hold"/>
                                        <p:tgtEl>
                                          <p:spTgt spid="11"/>
                                        </p:tgtEl>
                                        <p:attrNameLst>
                                          <p:attrName>fillcolor</p:attrName>
                                        </p:attrNameLst>
                                      </p:cBhvr>
                                      <p:to>
                                        <p:clrVal>
                                          <a:srgbClr val="FF1C0B"/>
                                        </p:clrVal>
                                      </p:to>
                                    </p:set>
                                    <p:set>
                                      <p:cBhvr>
                                        <p:cTn id="43" dur="1000" fill="hold"/>
                                        <p:tgtEl>
                                          <p:spTgt spid="11"/>
                                        </p:tgtEl>
                                        <p:attrNameLst>
                                          <p:attrName>fill.type</p:attrName>
                                        </p:attrNameLst>
                                      </p:cBhvr>
                                      <p:to>
                                        <p:strVal val="solid"/>
                                      </p:to>
                                    </p:set>
                                  </p:childTnLst>
                                  <p:subTnLst>
                                    <p:audio>
                                      <p:cMediaNode>
                                        <p:cTn display="0" masterRel="sameClick">
                                          <p:stCondLst>
                                            <p:cond evt="begin" delay="0">
                                              <p:tn val="40"/>
                                            </p:cond>
                                          </p:stCondLst>
                                          <p:endCondLst>
                                            <p:cond evt="onStopAudio" delay="0">
                                              <p:tgtEl>
                                                <p:sldTgt/>
                                              </p:tgtEl>
                                            </p:cond>
                                          </p:endCondLst>
                                        </p:cTn>
                                        <p:tgtEl>
                                          <p:sndTgt r:embed="rId3" name="Time is Up Ma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6" grpId="0"/>
      <p:bldP spid="6" grpId="1"/>
      <p:bldP spid="8" grpId="0" animBg="1"/>
      <p:bldP spid="9" grpId="0"/>
      <p:bldP spid="9" grpId="1"/>
      <p:bldP spid="11" grpId="0"/>
      <p:bldP spid="11"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8B6DE2-06CB-4D1A-9F26-E8D5024343C1}"/>
              </a:ext>
            </a:extLst>
          </p:cNvPr>
          <p:cNvSpPr>
            <a:spLocks noGrp="1"/>
          </p:cNvSpPr>
          <p:nvPr>
            <p:ph type="sldNum" sz="quarter" idx="12"/>
          </p:nvPr>
        </p:nvSpPr>
        <p:spPr/>
        <p:txBody>
          <a:bodyPr/>
          <a:lstStyle/>
          <a:p>
            <a:fld id="{9EC71654-96A5-4280-94F3-931C61A9F92C}" type="slidenum">
              <a:rPr lang="en-US" noProof="0" smtClean="0"/>
              <a:pPr/>
              <a:t>40</a:t>
            </a:fld>
            <a:endParaRPr lang="en-US" noProof="0" dirty="0"/>
          </a:p>
        </p:txBody>
      </p:sp>
      <p:sp>
        <p:nvSpPr>
          <p:cNvPr id="4" name="Title 3">
            <a:extLst>
              <a:ext uri="{FF2B5EF4-FFF2-40B4-BE49-F238E27FC236}">
                <a16:creationId xmlns:a16="http://schemas.microsoft.com/office/drawing/2014/main" id="{93961DB6-DE89-4B73-A309-3E1424CD3693}"/>
              </a:ext>
            </a:extLst>
          </p:cNvPr>
          <p:cNvSpPr>
            <a:spLocks noGrp="1"/>
          </p:cNvSpPr>
          <p:nvPr>
            <p:ph type="title"/>
          </p:nvPr>
        </p:nvSpPr>
        <p:spPr/>
        <p:txBody>
          <a:bodyPr/>
          <a:lstStyle/>
          <a:p>
            <a:r>
              <a:rPr lang="en-US" dirty="0"/>
              <a:t>Reconvene Public Session &amp;</a:t>
            </a:r>
            <a:br>
              <a:rPr lang="en-US" dirty="0"/>
            </a:br>
            <a:r>
              <a:rPr lang="en-US" dirty="0"/>
              <a:t>Certification of executive session</a:t>
            </a:r>
          </a:p>
        </p:txBody>
      </p:sp>
      <p:sp>
        <p:nvSpPr>
          <p:cNvPr id="5" name="Rectangle 4">
            <a:extLst>
              <a:ext uri="{FF2B5EF4-FFF2-40B4-BE49-F238E27FC236}">
                <a16:creationId xmlns:a16="http://schemas.microsoft.com/office/drawing/2014/main" id="{1C9631FE-FAC1-4353-8CD9-D1A7337BCCD2}"/>
              </a:ext>
            </a:extLst>
          </p:cNvPr>
          <p:cNvSpPr/>
          <p:nvPr/>
        </p:nvSpPr>
        <p:spPr>
          <a:xfrm>
            <a:off x="1198930" y="2039682"/>
            <a:ext cx="8436429" cy="3210238"/>
          </a:xfrm>
          <a:prstGeom prst="rect">
            <a:avLst/>
          </a:prstGeom>
        </p:spPr>
        <p:txBody>
          <a:bodyPr wrap="square">
            <a:spAutoFit/>
          </a:bodyPr>
          <a:lstStyle/>
          <a:p>
            <a:pPr marL="342900" indent="-342900">
              <a:lnSpc>
                <a:spcPct val="115000"/>
              </a:lnSpc>
              <a:buFont typeface="+mj-lt"/>
              <a:buAutoNum type="arabicPeriod"/>
            </a:pPr>
            <a:r>
              <a:rPr lang="en-US" sz="2000" i="1" dirty="0">
                <a:latin typeface="Tahoma" panose="020B0604030504040204" pitchFamily="34" charset="0"/>
                <a:ea typeface="Tahoma" panose="020B0604030504040204" pitchFamily="34" charset="0"/>
                <a:cs typeface="Tahoma" panose="020B0604030504040204" pitchFamily="34" charset="0"/>
              </a:rPr>
              <a:t>Motion Required: “I ________ (name) hereby move to reconvene the public meeting of the Alexandria Transit Company Board of Directors.”</a:t>
            </a:r>
            <a:br>
              <a:rPr lang="en-US" sz="2000" i="1" dirty="0">
                <a:latin typeface="Tahoma" panose="020B0604030504040204" pitchFamily="34" charset="0"/>
                <a:ea typeface="Tahoma" panose="020B0604030504040204" pitchFamily="34" charset="0"/>
                <a:cs typeface="Tahoma" panose="020B0604030504040204" pitchFamily="34" charset="0"/>
              </a:rPr>
            </a:br>
            <a:endParaRPr lang="en-US" sz="2000" i="1"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15000"/>
              </a:lnSpc>
              <a:buFont typeface="+mj-lt"/>
              <a:buAutoNum type="arabicPeriod"/>
            </a:pPr>
            <a:r>
              <a:rPr lang="en-US" sz="2000" i="1" dirty="0">
                <a:latin typeface="Tahoma" panose="020B0604030504040204" pitchFamily="34" charset="0"/>
                <a:ea typeface="Tahoma" panose="020B0604030504040204" pitchFamily="34" charset="0"/>
                <a:cs typeface="Tahoma" panose="020B0604030504040204" pitchFamily="34" charset="0"/>
              </a:rPr>
              <a:t>Motion Required: “I ________ (name) hereby move to certify that during the Executive Session of the Alexandria Transit Company Board of Directors, only those matters specified in convening the session were discussed, pursuant to Section 2.2-3711 (A1) of the Code of Virginia.”</a:t>
            </a:r>
          </a:p>
          <a:p>
            <a:pPr marL="342900" indent="-342900">
              <a:lnSpc>
                <a:spcPct val="115000"/>
              </a:lnSpc>
              <a:buFont typeface="+mj-lt"/>
              <a:buAutoNum type="arabicPeriod"/>
            </a:pPr>
            <a:endParaRPr lang="en-US" i="1" dirty="0">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77941CDA-4534-274B-F0D6-E03491E49007}"/>
              </a:ext>
            </a:extLst>
          </p:cNvPr>
          <p:cNvSpPr txBox="1"/>
          <p:nvPr/>
        </p:nvSpPr>
        <p:spPr>
          <a:xfrm>
            <a:off x="9460312" y="6132573"/>
            <a:ext cx="1903384" cy="646331"/>
          </a:xfrm>
          <a:prstGeom prst="rect">
            <a:avLst/>
          </a:prstGeom>
          <a:noFill/>
        </p:spPr>
        <p:txBody>
          <a:bodyPr wrap="square" rtlCol="0">
            <a:spAutoFit/>
          </a:bodyPr>
          <a:lstStyle/>
          <a:p>
            <a:pPr algn="r"/>
            <a:r>
              <a:rPr lang="en-US" sz="1200" dirty="0"/>
              <a:t>Agenda Item:7b</a:t>
            </a:r>
          </a:p>
          <a:p>
            <a:pPr algn="r"/>
            <a:r>
              <a:rPr lang="en-US" sz="1200" dirty="0"/>
              <a:t>Board Packet Page: 26</a:t>
            </a:r>
          </a:p>
          <a:p>
            <a:pPr algn="r"/>
            <a:r>
              <a:rPr lang="en-US" sz="1200" dirty="0"/>
              <a:t>Board Action: Motion</a:t>
            </a:r>
          </a:p>
        </p:txBody>
      </p:sp>
    </p:spTree>
    <p:extLst>
      <p:ext uri="{BB962C8B-B14F-4D97-AF65-F5344CB8AC3E}">
        <p14:creationId xmlns:p14="http://schemas.microsoft.com/office/powerpoint/2010/main" val="25230699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8B6DE2-06CB-4D1A-9F26-E8D5024343C1}"/>
              </a:ext>
            </a:extLst>
          </p:cNvPr>
          <p:cNvSpPr>
            <a:spLocks noGrp="1"/>
          </p:cNvSpPr>
          <p:nvPr>
            <p:ph type="sldNum" sz="quarter" idx="12"/>
          </p:nvPr>
        </p:nvSpPr>
        <p:spPr/>
        <p:txBody>
          <a:bodyPr/>
          <a:lstStyle/>
          <a:p>
            <a:fld id="{9EC71654-96A5-4280-94F3-931C61A9F92C}" type="slidenum">
              <a:rPr lang="en-US" noProof="0" smtClean="0"/>
              <a:pPr/>
              <a:t>41</a:t>
            </a:fld>
            <a:endParaRPr lang="en-US" noProof="0" dirty="0"/>
          </a:p>
        </p:txBody>
      </p:sp>
      <p:sp>
        <p:nvSpPr>
          <p:cNvPr id="4" name="Title 3">
            <a:extLst>
              <a:ext uri="{FF2B5EF4-FFF2-40B4-BE49-F238E27FC236}">
                <a16:creationId xmlns:a16="http://schemas.microsoft.com/office/drawing/2014/main" id="{93961DB6-DE89-4B73-A309-3E1424CD3693}"/>
              </a:ext>
            </a:extLst>
          </p:cNvPr>
          <p:cNvSpPr>
            <a:spLocks noGrp="1"/>
          </p:cNvSpPr>
          <p:nvPr>
            <p:ph type="title"/>
          </p:nvPr>
        </p:nvSpPr>
        <p:spPr/>
        <p:txBody>
          <a:bodyPr/>
          <a:lstStyle/>
          <a:p>
            <a:br>
              <a:rPr lang="en-US" dirty="0"/>
            </a:br>
            <a:r>
              <a:rPr lang="en-US" dirty="0"/>
              <a:t>Wrap-Up &amp; Consideration of Adjournment</a:t>
            </a:r>
          </a:p>
        </p:txBody>
      </p:sp>
      <p:sp>
        <p:nvSpPr>
          <p:cNvPr id="6" name="TextBox 5">
            <a:extLst>
              <a:ext uri="{FF2B5EF4-FFF2-40B4-BE49-F238E27FC236}">
                <a16:creationId xmlns:a16="http://schemas.microsoft.com/office/drawing/2014/main" id="{A6319FE2-FDCC-433D-90DB-6589CB555CC3}"/>
              </a:ext>
            </a:extLst>
          </p:cNvPr>
          <p:cNvSpPr txBox="1"/>
          <p:nvPr/>
        </p:nvSpPr>
        <p:spPr>
          <a:xfrm>
            <a:off x="1325917" y="1967114"/>
            <a:ext cx="6188980" cy="954107"/>
          </a:xfrm>
          <a:prstGeom prst="rect">
            <a:avLst/>
          </a:prstGeom>
          <a:noFill/>
        </p:spPr>
        <p:txBody>
          <a:bodyPr wrap="square" rtlCol="0">
            <a:spAutoFit/>
          </a:bodyPr>
          <a:lstStyle/>
          <a:p>
            <a:r>
              <a:rPr lang="en-US" sz="2800" dirty="0"/>
              <a:t>Next ATC Board of Directors Meeting: </a:t>
            </a:r>
            <a:r>
              <a:rPr lang="en-US" sz="2800" b="1" dirty="0"/>
              <a:t>November 9, 2022 @ 5:30pm</a:t>
            </a:r>
          </a:p>
        </p:txBody>
      </p:sp>
      <p:sp>
        <p:nvSpPr>
          <p:cNvPr id="3" name="TextBox 2">
            <a:extLst>
              <a:ext uri="{FF2B5EF4-FFF2-40B4-BE49-F238E27FC236}">
                <a16:creationId xmlns:a16="http://schemas.microsoft.com/office/drawing/2014/main" id="{42E66FB3-2321-B659-9760-F12B52FFC6C2}"/>
              </a:ext>
            </a:extLst>
          </p:cNvPr>
          <p:cNvSpPr txBox="1"/>
          <p:nvPr/>
        </p:nvSpPr>
        <p:spPr>
          <a:xfrm>
            <a:off x="9460312" y="6132573"/>
            <a:ext cx="1903384" cy="646331"/>
          </a:xfrm>
          <a:prstGeom prst="rect">
            <a:avLst/>
          </a:prstGeom>
          <a:noFill/>
        </p:spPr>
        <p:txBody>
          <a:bodyPr wrap="square" rtlCol="0">
            <a:spAutoFit/>
          </a:bodyPr>
          <a:lstStyle/>
          <a:p>
            <a:pPr algn="r"/>
            <a:r>
              <a:rPr lang="en-US" sz="1200" dirty="0"/>
              <a:t>Agenda Item:7b</a:t>
            </a:r>
          </a:p>
          <a:p>
            <a:pPr algn="r"/>
            <a:r>
              <a:rPr lang="en-US" sz="1200" dirty="0"/>
              <a:t>Board Packet Page: 26</a:t>
            </a:r>
          </a:p>
          <a:p>
            <a:pPr algn="r"/>
            <a:r>
              <a:rPr lang="en-US" sz="1200" dirty="0"/>
              <a:t>Board Action: Motion</a:t>
            </a:r>
          </a:p>
        </p:txBody>
      </p:sp>
    </p:spTree>
    <p:extLst>
      <p:ext uri="{BB962C8B-B14F-4D97-AF65-F5344CB8AC3E}">
        <p14:creationId xmlns:p14="http://schemas.microsoft.com/office/powerpoint/2010/main" val="29639137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9">
            <a:extLst>
              <a:ext uri="{FF2B5EF4-FFF2-40B4-BE49-F238E27FC236}">
                <a16:creationId xmlns:a16="http://schemas.microsoft.com/office/drawing/2014/main" id="{ABD7F97D-15E8-4032-B615-0562046B7542}"/>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4038599" y="10"/>
            <a:ext cx="8160026" cy="6875809"/>
          </a:xfrm>
          <a:prstGeom prst="rect">
            <a:avLst/>
          </a:prstGeom>
        </p:spPr>
      </p:pic>
      <p:sp>
        <p:nvSpPr>
          <p:cNvPr id="21" name="Freeform: Shape 20">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BAB08B8-3DB3-4637-AE23-B8DB96D9FCEC}"/>
              </a:ext>
            </a:extLst>
          </p:cNvPr>
          <p:cNvSpPr>
            <a:spLocks noGrp="1"/>
          </p:cNvSpPr>
          <p:nvPr>
            <p:ph type="ctrTitle"/>
          </p:nvPr>
        </p:nvSpPr>
        <p:spPr>
          <a:xfrm>
            <a:off x="177800" y="2950388"/>
            <a:ext cx="3556000" cy="2697938"/>
          </a:xfrm>
        </p:spPr>
        <p:txBody>
          <a:bodyPr vert="horz" lIns="91440" tIns="45720" rIns="91440" bIns="45720" rtlCol="0" anchor="t">
            <a:normAutofit/>
          </a:bodyPr>
          <a:lstStyle/>
          <a:p>
            <a:pPr algn="r"/>
            <a:r>
              <a:rPr lang="en-US" sz="3100" dirty="0">
                <a:solidFill>
                  <a:srgbClr val="FFFFFF"/>
                </a:solidFill>
              </a:rPr>
              <a:t>Next meeting </a:t>
            </a:r>
            <a:br>
              <a:rPr lang="en-US" sz="3100" dirty="0">
                <a:solidFill>
                  <a:srgbClr val="FFFFFF"/>
                </a:solidFill>
              </a:rPr>
            </a:br>
            <a:br>
              <a:rPr lang="en-US" sz="3100" dirty="0">
                <a:solidFill>
                  <a:srgbClr val="FFFFFF"/>
                </a:solidFill>
              </a:rPr>
            </a:br>
            <a:r>
              <a:rPr lang="en-US" sz="2800" dirty="0">
                <a:solidFill>
                  <a:srgbClr val="FFFFFF"/>
                </a:solidFill>
              </a:rPr>
              <a:t>December 14, 2022</a:t>
            </a:r>
            <a:br>
              <a:rPr lang="en-US" sz="2800" dirty="0">
                <a:solidFill>
                  <a:srgbClr val="FFFFFF"/>
                </a:solidFill>
              </a:rPr>
            </a:br>
            <a:r>
              <a:rPr lang="en-US" sz="2800" dirty="0">
                <a:solidFill>
                  <a:srgbClr val="FFFFFF"/>
                </a:solidFill>
              </a:rPr>
              <a:t>5:30pm</a:t>
            </a:r>
            <a:endParaRPr lang="en-US" sz="3100" dirty="0">
              <a:solidFill>
                <a:srgbClr val="FFFFFF"/>
              </a:solidFill>
            </a:endParaRPr>
          </a:p>
        </p:txBody>
      </p:sp>
      <p:sp>
        <p:nvSpPr>
          <p:cNvPr id="12" name="Title 1">
            <a:extLst>
              <a:ext uri="{FF2B5EF4-FFF2-40B4-BE49-F238E27FC236}">
                <a16:creationId xmlns:a16="http://schemas.microsoft.com/office/drawing/2014/main" id="{3363B46A-09D3-435B-8921-03804A93684E}"/>
              </a:ext>
            </a:extLst>
          </p:cNvPr>
          <p:cNvSpPr txBox="1">
            <a:spLocks/>
          </p:cNvSpPr>
          <p:nvPr/>
        </p:nvSpPr>
        <p:spPr>
          <a:xfrm>
            <a:off x="534472" y="845422"/>
            <a:ext cx="3052293" cy="149321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kern="1200" cap="all" baseline="0">
                <a:solidFill>
                  <a:schemeClr val="bg1"/>
                </a:solidFill>
                <a:latin typeface="+mj-lt"/>
                <a:ea typeface="+mj-ea"/>
                <a:cs typeface="+mj-cs"/>
              </a:defRPr>
            </a:lvl1pPr>
          </a:lstStyle>
          <a:p>
            <a:pPr algn="r"/>
            <a:r>
              <a:rPr lang="en-US" sz="3100" dirty="0">
                <a:solidFill>
                  <a:srgbClr val="FFFFFF"/>
                </a:solidFill>
              </a:rPr>
              <a:t>The board meeting has concluded</a:t>
            </a:r>
          </a:p>
        </p:txBody>
      </p:sp>
    </p:spTree>
    <p:extLst>
      <p:ext uri="{BB962C8B-B14F-4D97-AF65-F5344CB8AC3E}">
        <p14:creationId xmlns:p14="http://schemas.microsoft.com/office/powerpoint/2010/main" val="3167172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FA871-2F3F-9A40-B159-518E2982F42C}"/>
              </a:ext>
            </a:extLst>
          </p:cNvPr>
          <p:cNvSpPr>
            <a:spLocks noGrp="1"/>
          </p:cNvSpPr>
          <p:nvPr>
            <p:ph type="title"/>
          </p:nvPr>
        </p:nvSpPr>
        <p:spPr/>
        <p:txBody>
          <a:bodyPr/>
          <a:lstStyle/>
          <a:p>
            <a:r>
              <a:rPr lang="en-US" dirty="0"/>
              <a:t>Approval of minutes</a:t>
            </a:r>
          </a:p>
        </p:txBody>
      </p:sp>
      <p:sp>
        <p:nvSpPr>
          <p:cNvPr id="3" name="Slide Number Placeholder 2">
            <a:extLst>
              <a:ext uri="{FF2B5EF4-FFF2-40B4-BE49-F238E27FC236}">
                <a16:creationId xmlns:a16="http://schemas.microsoft.com/office/drawing/2014/main" id="{3313124E-EBEA-6C44-BC0E-9B3F79C1D1FA}"/>
              </a:ext>
            </a:extLst>
          </p:cNvPr>
          <p:cNvSpPr>
            <a:spLocks noGrp="1"/>
          </p:cNvSpPr>
          <p:nvPr>
            <p:ph type="sldNum" sz="quarter" idx="12"/>
          </p:nvPr>
        </p:nvSpPr>
        <p:spPr/>
        <p:txBody>
          <a:bodyPr/>
          <a:lstStyle/>
          <a:p>
            <a:fld id="{9EC71654-96A5-4280-94F3-931C61A9F92C}" type="slidenum">
              <a:rPr lang="en-US" noProof="0" smtClean="0"/>
              <a:pPr/>
              <a:t>5</a:t>
            </a:fld>
            <a:endParaRPr lang="en-US" noProof="0" dirty="0"/>
          </a:p>
        </p:txBody>
      </p:sp>
      <p:sp>
        <p:nvSpPr>
          <p:cNvPr id="4" name="TextBox 3">
            <a:extLst>
              <a:ext uri="{FF2B5EF4-FFF2-40B4-BE49-F238E27FC236}">
                <a16:creationId xmlns:a16="http://schemas.microsoft.com/office/drawing/2014/main" id="{C7F0555C-E2BE-824A-8236-4D2602346E74}"/>
              </a:ext>
            </a:extLst>
          </p:cNvPr>
          <p:cNvSpPr txBox="1"/>
          <p:nvPr/>
        </p:nvSpPr>
        <p:spPr>
          <a:xfrm>
            <a:off x="956603" y="1711716"/>
            <a:ext cx="6358597" cy="1015663"/>
          </a:xfrm>
          <a:prstGeom prst="rect">
            <a:avLst/>
          </a:prstGeom>
          <a:noFill/>
        </p:spPr>
        <p:txBody>
          <a:bodyPr wrap="square" rtlCol="0">
            <a:spAutoFit/>
          </a:bodyPr>
          <a:lstStyle/>
          <a:p>
            <a:r>
              <a:rPr lang="en-US" sz="2000" dirty="0"/>
              <a:t>Consideration of approval of </a:t>
            </a:r>
            <a:r>
              <a:rPr lang="en-US" sz="2000" b="1" dirty="0"/>
              <a:t>Meeting Minutes from the October 12, 2022 </a:t>
            </a:r>
            <a:r>
              <a:rPr lang="en-US" sz="2000" dirty="0"/>
              <a:t>meeting of the Alexandria Transit Company Board of Directors.</a:t>
            </a:r>
          </a:p>
        </p:txBody>
      </p:sp>
      <p:sp>
        <p:nvSpPr>
          <p:cNvPr id="6" name="TextBox 5">
            <a:extLst>
              <a:ext uri="{FF2B5EF4-FFF2-40B4-BE49-F238E27FC236}">
                <a16:creationId xmlns:a16="http://schemas.microsoft.com/office/drawing/2014/main" id="{9F36615C-5DA8-DC4B-976E-1E304A9F824D}"/>
              </a:ext>
            </a:extLst>
          </p:cNvPr>
          <p:cNvSpPr txBox="1"/>
          <p:nvPr/>
        </p:nvSpPr>
        <p:spPr>
          <a:xfrm>
            <a:off x="9460312" y="6132573"/>
            <a:ext cx="1903384" cy="646331"/>
          </a:xfrm>
          <a:prstGeom prst="rect">
            <a:avLst/>
          </a:prstGeom>
          <a:noFill/>
        </p:spPr>
        <p:txBody>
          <a:bodyPr wrap="square" rtlCol="0">
            <a:spAutoFit/>
          </a:bodyPr>
          <a:lstStyle/>
          <a:p>
            <a:pPr algn="r"/>
            <a:r>
              <a:rPr lang="en-US" sz="1200" dirty="0"/>
              <a:t>Agenda Item: 2</a:t>
            </a:r>
          </a:p>
          <a:p>
            <a:pPr algn="r"/>
            <a:r>
              <a:rPr lang="en-US" sz="1200" dirty="0"/>
              <a:t>Board Packet Page: 2-6</a:t>
            </a:r>
          </a:p>
          <a:p>
            <a:pPr algn="r"/>
            <a:r>
              <a:rPr lang="en-US" sz="1200" dirty="0"/>
              <a:t>Board Action: Approval</a:t>
            </a:r>
          </a:p>
        </p:txBody>
      </p:sp>
    </p:spTree>
    <p:extLst>
      <p:ext uri="{BB962C8B-B14F-4D97-AF65-F5344CB8AC3E}">
        <p14:creationId xmlns:p14="http://schemas.microsoft.com/office/powerpoint/2010/main" val="3309367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86E55-B3ED-894D-BA7A-7AF5068EF9F6}"/>
              </a:ext>
            </a:extLst>
          </p:cNvPr>
          <p:cNvSpPr>
            <a:spLocks noGrp="1"/>
          </p:cNvSpPr>
          <p:nvPr>
            <p:ph type="title"/>
          </p:nvPr>
        </p:nvSpPr>
        <p:spPr>
          <a:xfrm>
            <a:off x="481824" y="1961050"/>
            <a:ext cx="4937211" cy="1325563"/>
          </a:xfrm>
        </p:spPr>
        <p:txBody>
          <a:bodyPr/>
          <a:lstStyle/>
          <a:p>
            <a:r>
              <a:rPr lang="en-US" sz="4000" dirty="0"/>
              <a:t>Chair’s report</a:t>
            </a:r>
            <a:br>
              <a:rPr lang="en-US" sz="4000" dirty="0"/>
            </a:br>
            <a:endParaRPr lang="en-US" sz="4000" dirty="0"/>
          </a:p>
        </p:txBody>
      </p:sp>
      <p:sp>
        <p:nvSpPr>
          <p:cNvPr id="4" name="Slide Number Placeholder 3">
            <a:extLst>
              <a:ext uri="{FF2B5EF4-FFF2-40B4-BE49-F238E27FC236}">
                <a16:creationId xmlns:a16="http://schemas.microsoft.com/office/drawing/2014/main" id="{6BB34144-639B-D343-9582-65B071EEFF97}"/>
              </a:ext>
            </a:extLst>
          </p:cNvPr>
          <p:cNvSpPr>
            <a:spLocks noGrp="1"/>
          </p:cNvSpPr>
          <p:nvPr>
            <p:ph type="sldNum" sz="quarter" idx="12"/>
          </p:nvPr>
        </p:nvSpPr>
        <p:spPr/>
        <p:txBody>
          <a:bodyPr/>
          <a:lstStyle/>
          <a:p>
            <a:fld id="{9EC71654-96A5-4280-94F3-931C61A9F92C}" type="slidenum">
              <a:rPr lang="en-US" noProof="0" smtClean="0"/>
              <a:pPr/>
              <a:t>6</a:t>
            </a:fld>
            <a:endParaRPr lang="en-US" noProof="0" dirty="0"/>
          </a:p>
        </p:txBody>
      </p:sp>
      <p:pic>
        <p:nvPicPr>
          <p:cNvPr id="10" name="Picture Placeholder 9" descr="A person smiling for the camera&#10;&#10;Description automatically generated with medium confidence">
            <a:extLst>
              <a:ext uri="{FF2B5EF4-FFF2-40B4-BE49-F238E27FC236}">
                <a16:creationId xmlns:a16="http://schemas.microsoft.com/office/drawing/2014/main" id="{11F2093A-CD1A-224F-A5D5-3F2E62CE0D8F}"/>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r="-6112"/>
          <a:stretch/>
        </p:blipFill>
        <p:spPr>
          <a:xfrm>
            <a:off x="6064707" y="1638812"/>
            <a:ext cx="3580376" cy="3580376"/>
          </a:xfrm>
        </p:spPr>
      </p:pic>
      <p:sp>
        <p:nvSpPr>
          <p:cNvPr id="16" name="TextBox 15">
            <a:extLst>
              <a:ext uri="{FF2B5EF4-FFF2-40B4-BE49-F238E27FC236}">
                <a16:creationId xmlns:a16="http://schemas.microsoft.com/office/drawing/2014/main" id="{19E5C1BA-0D84-8D44-B10B-DC61B03FAFD4}"/>
              </a:ext>
            </a:extLst>
          </p:cNvPr>
          <p:cNvSpPr txBox="1"/>
          <p:nvPr/>
        </p:nvSpPr>
        <p:spPr>
          <a:xfrm>
            <a:off x="9093200" y="6132573"/>
            <a:ext cx="2270496" cy="646331"/>
          </a:xfrm>
          <a:prstGeom prst="rect">
            <a:avLst/>
          </a:prstGeom>
          <a:noFill/>
        </p:spPr>
        <p:txBody>
          <a:bodyPr wrap="square" rtlCol="0">
            <a:spAutoFit/>
          </a:bodyPr>
          <a:lstStyle/>
          <a:p>
            <a:pPr algn="r"/>
            <a:r>
              <a:rPr lang="en-US" sz="1200" dirty="0"/>
              <a:t>Agenda Item: 3a</a:t>
            </a:r>
          </a:p>
          <a:p>
            <a:pPr algn="r"/>
            <a:r>
              <a:rPr lang="en-US" sz="1200" dirty="0"/>
              <a:t>Board Packet Page: 7-9</a:t>
            </a:r>
          </a:p>
          <a:p>
            <a:pPr algn="r"/>
            <a:r>
              <a:rPr lang="en-US" sz="1200" dirty="0"/>
              <a:t>Board Action: Consider Approval</a:t>
            </a:r>
          </a:p>
        </p:txBody>
      </p:sp>
      <p:sp>
        <p:nvSpPr>
          <p:cNvPr id="7" name="Subtitle 2">
            <a:extLst>
              <a:ext uri="{FF2B5EF4-FFF2-40B4-BE49-F238E27FC236}">
                <a16:creationId xmlns:a16="http://schemas.microsoft.com/office/drawing/2014/main" id="{7C7AE74D-E3E8-47F4-9F38-D23256ED0EF2}"/>
              </a:ext>
            </a:extLst>
          </p:cNvPr>
          <p:cNvSpPr txBox="1">
            <a:spLocks/>
          </p:cNvSpPr>
          <p:nvPr/>
        </p:nvSpPr>
        <p:spPr>
          <a:xfrm>
            <a:off x="8459665" y="5321014"/>
            <a:ext cx="3675061" cy="1096899"/>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David Kaplan</a:t>
            </a:r>
            <a:br>
              <a:rPr lang="en-US"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Chair of the Board</a:t>
            </a:r>
            <a:endParaRPr 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9" name="Straight Connector 8">
            <a:extLst>
              <a:ext uri="{FF2B5EF4-FFF2-40B4-BE49-F238E27FC236}">
                <a16:creationId xmlns:a16="http://schemas.microsoft.com/office/drawing/2014/main" id="{67D4C4BB-22C1-47F2-9E61-E46C6A6265DC}"/>
              </a:ext>
            </a:extLst>
          </p:cNvPr>
          <p:cNvCxnSpPr/>
          <p:nvPr/>
        </p:nvCxnSpPr>
        <p:spPr>
          <a:xfrm>
            <a:off x="731714" y="2623832"/>
            <a:ext cx="3922024" cy="0"/>
          </a:xfrm>
          <a:prstGeom prst="line">
            <a:avLst/>
          </a:prstGeom>
        </p:spPr>
        <p:style>
          <a:lnRef idx="3">
            <a:schemeClr val="accent3"/>
          </a:lnRef>
          <a:fillRef idx="0">
            <a:schemeClr val="accent3"/>
          </a:fillRef>
          <a:effectRef idx="2">
            <a:schemeClr val="accent3"/>
          </a:effectRef>
          <a:fontRef idx="minor">
            <a:schemeClr val="tx1"/>
          </a:fontRef>
        </p:style>
      </p:cxnSp>
      <p:sp>
        <p:nvSpPr>
          <p:cNvPr id="6" name="TextBox 5">
            <a:extLst>
              <a:ext uri="{FF2B5EF4-FFF2-40B4-BE49-F238E27FC236}">
                <a16:creationId xmlns:a16="http://schemas.microsoft.com/office/drawing/2014/main" id="{2E00C3F1-C7B1-4FEF-DEE5-FCF118A0CCA8}"/>
              </a:ext>
            </a:extLst>
          </p:cNvPr>
          <p:cNvSpPr txBox="1"/>
          <p:nvPr/>
        </p:nvSpPr>
        <p:spPr>
          <a:xfrm>
            <a:off x="481824" y="2847403"/>
            <a:ext cx="4681191" cy="646331"/>
          </a:xfrm>
          <a:prstGeom prst="rect">
            <a:avLst/>
          </a:prstGeom>
          <a:noFill/>
        </p:spPr>
        <p:txBody>
          <a:bodyPr wrap="square">
            <a:spAutoFit/>
          </a:bodyPr>
          <a:lstStyle/>
          <a:p>
            <a:pPr marL="285750" indent="-285750" algn="l">
              <a:buFont typeface="Arial" panose="020B0604020202020204" pitchFamily="34" charset="0"/>
              <a:buChar char="•"/>
            </a:pPr>
            <a:r>
              <a:rPr lang="en-US" b="0" u="none" strike="noStrike" dirty="0">
                <a:solidFill>
                  <a:srgbClr val="000000"/>
                </a:solidFill>
                <a:effectLst/>
                <a:latin typeface="Calibri" panose="020F0502020204030204" pitchFamily="34" charset="0"/>
              </a:rPr>
              <a:t>Chairs Report</a:t>
            </a:r>
          </a:p>
          <a:p>
            <a:pPr marL="285750" indent="-285750" algn="l">
              <a:buFont typeface="Arial" panose="020B0604020202020204" pitchFamily="34" charset="0"/>
              <a:buChar char="•"/>
            </a:pPr>
            <a:r>
              <a:rPr lang="en-US" dirty="0">
                <a:solidFill>
                  <a:srgbClr val="000000"/>
                </a:solidFill>
                <a:latin typeface="Calibri" panose="020F0502020204030204" pitchFamily="34" charset="0"/>
              </a:rPr>
              <a:t>Public Speaker Policy</a:t>
            </a:r>
          </a:p>
        </p:txBody>
      </p:sp>
    </p:spTree>
    <p:extLst>
      <p:ext uri="{BB962C8B-B14F-4D97-AF65-F5344CB8AC3E}">
        <p14:creationId xmlns:p14="http://schemas.microsoft.com/office/powerpoint/2010/main" val="1118564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86E55-B3ED-894D-BA7A-7AF5068EF9F6}"/>
              </a:ext>
            </a:extLst>
          </p:cNvPr>
          <p:cNvSpPr>
            <a:spLocks noGrp="1"/>
          </p:cNvSpPr>
          <p:nvPr>
            <p:ph type="title"/>
          </p:nvPr>
        </p:nvSpPr>
        <p:spPr>
          <a:xfrm>
            <a:off x="192180" y="2126401"/>
            <a:ext cx="4937211" cy="2605197"/>
          </a:xfrm>
        </p:spPr>
        <p:txBody>
          <a:bodyPr/>
          <a:lstStyle/>
          <a:p>
            <a:pPr algn="ctr"/>
            <a:r>
              <a:rPr lang="en-US" sz="4000" dirty="0"/>
              <a:t>T&amp;ES Report</a:t>
            </a:r>
            <a:br>
              <a:rPr lang="en-US" sz="4000" dirty="0"/>
            </a:br>
            <a:endParaRPr lang="en-US" sz="4000" dirty="0"/>
          </a:p>
        </p:txBody>
      </p:sp>
      <p:sp>
        <p:nvSpPr>
          <p:cNvPr id="4" name="Slide Number Placeholder 3">
            <a:extLst>
              <a:ext uri="{FF2B5EF4-FFF2-40B4-BE49-F238E27FC236}">
                <a16:creationId xmlns:a16="http://schemas.microsoft.com/office/drawing/2014/main" id="{6BB34144-639B-D343-9582-65B071EEFF97}"/>
              </a:ext>
            </a:extLst>
          </p:cNvPr>
          <p:cNvSpPr>
            <a:spLocks noGrp="1"/>
          </p:cNvSpPr>
          <p:nvPr>
            <p:ph type="sldNum" sz="quarter" idx="12"/>
          </p:nvPr>
        </p:nvSpPr>
        <p:spPr/>
        <p:txBody>
          <a:bodyPr/>
          <a:lstStyle/>
          <a:p>
            <a:fld id="{9EC71654-96A5-4280-94F3-931C61A9F92C}" type="slidenum">
              <a:rPr lang="en-US" noProof="0" smtClean="0"/>
              <a:pPr/>
              <a:t>7</a:t>
            </a:fld>
            <a:endParaRPr lang="en-US" noProof="0" dirty="0"/>
          </a:p>
        </p:txBody>
      </p:sp>
      <p:pic>
        <p:nvPicPr>
          <p:cNvPr id="10" name="Picture Placeholder 9">
            <a:extLst>
              <a:ext uri="{FF2B5EF4-FFF2-40B4-BE49-F238E27FC236}">
                <a16:creationId xmlns:a16="http://schemas.microsoft.com/office/drawing/2014/main" id="{11F2093A-CD1A-224F-A5D5-3F2E62CE0D8F}"/>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p:blipFill>
        <p:spPr>
          <a:xfrm>
            <a:off x="6096000" y="1629295"/>
            <a:ext cx="3566321" cy="3505892"/>
          </a:xfrm>
        </p:spPr>
      </p:pic>
      <p:sp>
        <p:nvSpPr>
          <p:cNvPr id="16" name="TextBox 15">
            <a:extLst>
              <a:ext uri="{FF2B5EF4-FFF2-40B4-BE49-F238E27FC236}">
                <a16:creationId xmlns:a16="http://schemas.microsoft.com/office/drawing/2014/main" id="{19E5C1BA-0D84-8D44-B10B-DC61B03FAFD4}"/>
              </a:ext>
            </a:extLst>
          </p:cNvPr>
          <p:cNvSpPr txBox="1"/>
          <p:nvPr/>
        </p:nvSpPr>
        <p:spPr>
          <a:xfrm>
            <a:off x="9460312" y="6132573"/>
            <a:ext cx="1903384" cy="646331"/>
          </a:xfrm>
          <a:prstGeom prst="rect">
            <a:avLst/>
          </a:prstGeom>
          <a:noFill/>
        </p:spPr>
        <p:txBody>
          <a:bodyPr wrap="square" rtlCol="0">
            <a:spAutoFit/>
          </a:bodyPr>
          <a:lstStyle/>
          <a:p>
            <a:pPr algn="r"/>
            <a:r>
              <a:rPr lang="en-US" sz="1200" dirty="0"/>
              <a:t>Agenda Item: 3b</a:t>
            </a:r>
          </a:p>
          <a:p>
            <a:pPr algn="r"/>
            <a:r>
              <a:rPr lang="en-US" sz="1200" dirty="0"/>
              <a:t>Board Packet Page: 7-9</a:t>
            </a:r>
          </a:p>
          <a:p>
            <a:pPr algn="r"/>
            <a:r>
              <a:rPr lang="en-US" sz="1200" dirty="0"/>
              <a:t>Board Action: Discussion</a:t>
            </a:r>
          </a:p>
        </p:txBody>
      </p:sp>
      <p:sp>
        <p:nvSpPr>
          <p:cNvPr id="7" name="Subtitle 2">
            <a:extLst>
              <a:ext uri="{FF2B5EF4-FFF2-40B4-BE49-F238E27FC236}">
                <a16:creationId xmlns:a16="http://schemas.microsoft.com/office/drawing/2014/main" id="{635FE4CE-7C17-4CE3-8CF3-0A3C4E4CF894}"/>
              </a:ext>
            </a:extLst>
          </p:cNvPr>
          <p:cNvSpPr txBox="1">
            <a:spLocks/>
          </p:cNvSpPr>
          <p:nvPr/>
        </p:nvSpPr>
        <p:spPr>
          <a:xfrm>
            <a:off x="8456268" y="5135187"/>
            <a:ext cx="3675061" cy="1096899"/>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Hillary Orr</a:t>
            </a:r>
            <a:br>
              <a:rPr lang="en-US"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Deputy Director</a:t>
            </a:r>
            <a:b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T&amp;ES – City of Alexandria</a:t>
            </a:r>
          </a:p>
        </p:txBody>
      </p:sp>
      <p:pic>
        <p:nvPicPr>
          <p:cNvPr id="3" name="Graphic 2">
            <a:extLst>
              <a:ext uri="{FF2B5EF4-FFF2-40B4-BE49-F238E27FC236}">
                <a16:creationId xmlns:a16="http://schemas.microsoft.com/office/drawing/2014/main" id="{524C1105-8DBE-93F0-5721-87CADA1C9EE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20770" y="6187857"/>
            <a:ext cx="465595" cy="455249"/>
          </a:xfrm>
          <a:prstGeom prst="rect">
            <a:avLst/>
          </a:prstGeom>
        </p:spPr>
      </p:pic>
    </p:spTree>
    <p:extLst>
      <p:ext uri="{BB962C8B-B14F-4D97-AF65-F5344CB8AC3E}">
        <p14:creationId xmlns:p14="http://schemas.microsoft.com/office/powerpoint/2010/main" val="4116822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35647D-F158-0B4F-B8A9-9696BBF609BD}"/>
              </a:ext>
            </a:extLst>
          </p:cNvPr>
          <p:cNvSpPr>
            <a:spLocks noGrp="1"/>
          </p:cNvSpPr>
          <p:nvPr>
            <p:ph type="sldNum" sz="quarter" idx="12"/>
          </p:nvPr>
        </p:nvSpPr>
        <p:spPr/>
        <p:txBody>
          <a:bodyPr/>
          <a:lstStyle/>
          <a:p>
            <a:fld id="{9EC71654-96A5-4280-94F3-931C61A9F92C}" type="slidenum">
              <a:rPr lang="en-US" noProof="0" smtClean="0"/>
              <a:pPr/>
              <a:t>8</a:t>
            </a:fld>
            <a:endParaRPr lang="en-US" noProof="0" dirty="0"/>
          </a:p>
        </p:txBody>
      </p:sp>
      <p:sp>
        <p:nvSpPr>
          <p:cNvPr id="3" name="Content Placeholder 2">
            <a:extLst>
              <a:ext uri="{FF2B5EF4-FFF2-40B4-BE49-F238E27FC236}">
                <a16:creationId xmlns:a16="http://schemas.microsoft.com/office/drawing/2014/main" id="{31E610A5-14EA-E94D-8975-2D5FDBE6DF61}"/>
              </a:ext>
            </a:extLst>
          </p:cNvPr>
          <p:cNvSpPr>
            <a:spLocks noGrp="1"/>
          </p:cNvSpPr>
          <p:nvPr>
            <p:ph sz="half" idx="1"/>
          </p:nvPr>
        </p:nvSpPr>
        <p:spPr>
          <a:xfrm>
            <a:off x="731427" y="1328057"/>
            <a:ext cx="10719621" cy="4513404"/>
          </a:xfrm>
        </p:spPr>
        <p:txBody>
          <a:bodyPr>
            <a:normAutofit fontScale="92500" lnSpcReduction="10000"/>
          </a:bodyPr>
          <a:lstStyle/>
          <a:p>
            <a:pPr marL="0" indent="0">
              <a:buNone/>
            </a:pPr>
            <a:r>
              <a:rPr lang="en-US" sz="2600" b="1" dirty="0"/>
              <a:t>Duke Street in Motion</a:t>
            </a:r>
          </a:p>
          <a:p>
            <a:pPr marL="0" marR="0" indent="0">
              <a:spcBef>
                <a:spcPts val="0"/>
              </a:spcBef>
              <a:spcAft>
                <a:spcPts val="0"/>
              </a:spcAft>
              <a:buNone/>
            </a:pPr>
            <a:r>
              <a:rPr lang="en-US" sz="1800" dirty="0">
                <a:effectLst/>
                <a:latin typeface="Tahoma" panose="020B0604030504040204" pitchFamily="34" charset="0"/>
                <a:ea typeface="Times New Roman" panose="02020603050405020304" pitchFamily="18" charset="0"/>
              </a:rPr>
              <a:t>The City hosted four public meetings in October and ten pop-up events to provide information on the Duke Street Transitway project and solicit feedback. Staff presented multiple design options for each segment of Duke Street, highlighting impacts and tradeoff for each. On November 17th, the Duke Street Advisory Group will meet to go over the community feedback and begin discussions about narrowing down options for more detailed analysis. </a:t>
            </a:r>
          </a:p>
          <a:p>
            <a:pPr marL="0" marR="0" indent="0">
              <a:spcBef>
                <a:spcPts val="0"/>
              </a:spcBef>
              <a:spcAft>
                <a:spcPts val="0"/>
              </a:spcAft>
              <a:buNone/>
            </a:pPr>
            <a:endParaRPr lang="en-US" sz="1800" dirty="0">
              <a:latin typeface="Tahoma" panose="020B0604030504040204" pitchFamily="34" charset="0"/>
            </a:endParaRPr>
          </a:p>
          <a:p>
            <a:pPr marL="0" marR="0" indent="0">
              <a:spcBef>
                <a:spcPts val="0"/>
              </a:spcBef>
              <a:spcAft>
                <a:spcPts val="0"/>
              </a:spcAft>
              <a:buNone/>
            </a:pPr>
            <a:r>
              <a:rPr lang="en-US" sz="2600" b="1" dirty="0">
                <a:ea typeface="Tahoma" panose="020B0604030504040204" pitchFamily="34" charset="0"/>
                <a:cs typeface="Tahoma" panose="020B0604030504040204" pitchFamily="34" charset="0"/>
              </a:rPr>
              <a:t>Rail Projects </a:t>
            </a:r>
          </a:p>
          <a:p>
            <a:pPr marL="0" marR="0" indent="0">
              <a:spcBef>
                <a:spcPts val="0"/>
              </a:spcBef>
              <a:spcAft>
                <a:spcPts val="0"/>
              </a:spcAft>
              <a:buNone/>
            </a:pPr>
            <a:r>
              <a:rPr lang="en-US" sz="1900" dirty="0">
                <a:latin typeface="Tahoma" panose="020B0604030504040204" pitchFamily="34" charset="0"/>
                <a:ea typeface="Tahoma" panose="020B0604030504040204" pitchFamily="34" charset="0"/>
                <a:cs typeface="Tahoma" panose="020B0604030504040204" pitchFamily="34" charset="0"/>
              </a:rPr>
              <a:t>City staff has been working with the Virginia Passenger Rail Authority (VPRA) staff to coordinate on upcoming projects in Alexandria. Updated information will be posted on the City’s Rail Projects and Partners website: </a:t>
            </a:r>
            <a:r>
              <a:rPr lang="en-US" sz="1900" dirty="0">
                <a:latin typeface="Tahoma" panose="020B0604030504040204" pitchFamily="34" charset="0"/>
                <a:ea typeface="Tahoma" panose="020B0604030504040204" pitchFamily="34" charset="0"/>
                <a:cs typeface="Tahoma" panose="020B0604030504040204" pitchFamily="34" charset="0"/>
                <a:hlinkClick r:id="rId2"/>
              </a:rPr>
              <a:t>https://www.alexandriava.gov/transportation-planning/rail-projects-and-partners</a:t>
            </a:r>
            <a:br>
              <a:rPr lang="en-US" sz="1900" dirty="0">
                <a:latin typeface="Tahoma" panose="020B0604030504040204" pitchFamily="34" charset="0"/>
                <a:ea typeface="Tahoma" panose="020B0604030504040204" pitchFamily="34" charset="0"/>
                <a:cs typeface="Tahoma" panose="020B0604030504040204" pitchFamily="34" charset="0"/>
              </a:rPr>
            </a:br>
            <a:endParaRPr lang="en-US" sz="1900" dirty="0">
              <a:latin typeface="Tahoma" panose="020B0604030504040204" pitchFamily="34" charset="0"/>
              <a:ea typeface="Tahoma" panose="020B0604030504040204" pitchFamily="34" charset="0"/>
              <a:cs typeface="Tahoma" panose="020B0604030504040204" pitchFamily="34" charset="0"/>
            </a:endParaRPr>
          </a:p>
          <a:p>
            <a:pPr lvl="2"/>
            <a:r>
              <a:rPr lang="en-US" sz="1900" dirty="0">
                <a:latin typeface="Tahoma" panose="020B0604030504040204" pitchFamily="34" charset="0"/>
                <a:ea typeface="Tahoma" panose="020B0604030504040204" pitchFamily="34" charset="0"/>
                <a:cs typeface="Tahoma" panose="020B0604030504040204" pitchFamily="34" charset="0"/>
              </a:rPr>
              <a:t>Alexandria Fourth Track</a:t>
            </a:r>
          </a:p>
          <a:p>
            <a:pPr lvl="2"/>
            <a:r>
              <a:rPr lang="en-US" sz="1900" dirty="0">
                <a:latin typeface="Tahoma" panose="020B0604030504040204" pitchFamily="34" charset="0"/>
                <a:ea typeface="Tahoma" panose="020B0604030504040204" pitchFamily="34" charset="0"/>
                <a:cs typeface="Tahoma" panose="020B0604030504040204" pitchFamily="34" charset="0"/>
              </a:rPr>
              <a:t>King and Commonwealth Rail Bridges</a:t>
            </a:r>
          </a:p>
          <a:p>
            <a:pPr marL="0" indent="0">
              <a:buNone/>
            </a:pPr>
            <a:r>
              <a:rPr lang="en-US" sz="1900" dirty="0">
                <a:latin typeface="Tahoma" panose="020B0604030504040204" pitchFamily="34" charset="0"/>
                <a:ea typeface="Tahoma" panose="020B0604030504040204" pitchFamily="34" charset="0"/>
                <a:cs typeface="Tahoma" panose="020B0604030504040204" pitchFamily="34" charset="0"/>
              </a:rPr>
              <a:t>VPRA held a virtual public meeting on November 2 to discuss this project with the community and will be presenting at the Transportation Commission on November 16.  They are recommending a design option and soliciting public input via a comment survey open through December 2, 2022.  Construction would begin in spring 2024. </a:t>
            </a:r>
          </a:p>
        </p:txBody>
      </p:sp>
      <p:sp>
        <p:nvSpPr>
          <p:cNvPr id="5" name="Title 4">
            <a:extLst>
              <a:ext uri="{FF2B5EF4-FFF2-40B4-BE49-F238E27FC236}">
                <a16:creationId xmlns:a16="http://schemas.microsoft.com/office/drawing/2014/main" id="{0EB0B970-47FA-3247-89BE-A084DDEE0034}"/>
              </a:ext>
            </a:extLst>
          </p:cNvPr>
          <p:cNvSpPr>
            <a:spLocks noGrp="1"/>
          </p:cNvSpPr>
          <p:nvPr>
            <p:ph type="title"/>
          </p:nvPr>
        </p:nvSpPr>
        <p:spPr/>
        <p:txBody>
          <a:bodyPr/>
          <a:lstStyle/>
          <a:p>
            <a:r>
              <a:rPr lang="en-US" dirty="0"/>
              <a:t>T&amp;ES Report</a:t>
            </a:r>
          </a:p>
        </p:txBody>
      </p:sp>
      <p:pic>
        <p:nvPicPr>
          <p:cNvPr id="6" name="Graphic 5">
            <a:extLst>
              <a:ext uri="{FF2B5EF4-FFF2-40B4-BE49-F238E27FC236}">
                <a16:creationId xmlns:a16="http://schemas.microsoft.com/office/drawing/2014/main" id="{5283DEE9-DD0F-BBE3-6A55-5758F824F02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20770" y="6187857"/>
            <a:ext cx="465595" cy="455249"/>
          </a:xfrm>
          <a:prstGeom prst="rect">
            <a:avLst/>
          </a:prstGeom>
        </p:spPr>
      </p:pic>
      <p:sp>
        <p:nvSpPr>
          <p:cNvPr id="7" name="TextBox 6">
            <a:extLst>
              <a:ext uri="{FF2B5EF4-FFF2-40B4-BE49-F238E27FC236}">
                <a16:creationId xmlns:a16="http://schemas.microsoft.com/office/drawing/2014/main" id="{05F458A1-B3E5-17ED-A8BF-58BAE11ECB34}"/>
              </a:ext>
            </a:extLst>
          </p:cNvPr>
          <p:cNvSpPr txBox="1"/>
          <p:nvPr/>
        </p:nvSpPr>
        <p:spPr>
          <a:xfrm>
            <a:off x="9460312" y="6132573"/>
            <a:ext cx="1903384" cy="646331"/>
          </a:xfrm>
          <a:prstGeom prst="rect">
            <a:avLst/>
          </a:prstGeom>
          <a:noFill/>
        </p:spPr>
        <p:txBody>
          <a:bodyPr wrap="square" rtlCol="0">
            <a:spAutoFit/>
          </a:bodyPr>
          <a:lstStyle/>
          <a:p>
            <a:pPr algn="r"/>
            <a:r>
              <a:rPr lang="en-US" sz="1200" dirty="0"/>
              <a:t>Agenda Item: 3b</a:t>
            </a:r>
          </a:p>
          <a:p>
            <a:pPr algn="r"/>
            <a:r>
              <a:rPr lang="en-US" sz="1200" dirty="0"/>
              <a:t>Board Packet Page: 7-9</a:t>
            </a:r>
          </a:p>
          <a:p>
            <a:pPr algn="r"/>
            <a:r>
              <a:rPr lang="en-US" sz="1200" dirty="0"/>
              <a:t>Board Action: Discussion</a:t>
            </a:r>
          </a:p>
        </p:txBody>
      </p:sp>
    </p:spTree>
    <p:extLst>
      <p:ext uri="{BB962C8B-B14F-4D97-AF65-F5344CB8AC3E}">
        <p14:creationId xmlns:p14="http://schemas.microsoft.com/office/powerpoint/2010/main" val="2666805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35647D-F158-0B4F-B8A9-9696BBF609BD}"/>
              </a:ext>
            </a:extLst>
          </p:cNvPr>
          <p:cNvSpPr>
            <a:spLocks noGrp="1"/>
          </p:cNvSpPr>
          <p:nvPr>
            <p:ph type="sldNum" sz="quarter" idx="12"/>
          </p:nvPr>
        </p:nvSpPr>
        <p:spPr/>
        <p:txBody>
          <a:bodyPr/>
          <a:lstStyle/>
          <a:p>
            <a:fld id="{9EC71654-96A5-4280-94F3-931C61A9F92C}" type="slidenum">
              <a:rPr lang="en-US" noProof="0" smtClean="0"/>
              <a:pPr/>
              <a:t>9</a:t>
            </a:fld>
            <a:endParaRPr lang="en-US" noProof="0" dirty="0"/>
          </a:p>
        </p:txBody>
      </p:sp>
      <p:sp>
        <p:nvSpPr>
          <p:cNvPr id="3" name="Content Placeholder 2">
            <a:extLst>
              <a:ext uri="{FF2B5EF4-FFF2-40B4-BE49-F238E27FC236}">
                <a16:creationId xmlns:a16="http://schemas.microsoft.com/office/drawing/2014/main" id="{31E610A5-14EA-E94D-8975-2D5FDBE6DF61}"/>
              </a:ext>
            </a:extLst>
          </p:cNvPr>
          <p:cNvSpPr>
            <a:spLocks noGrp="1"/>
          </p:cNvSpPr>
          <p:nvPr>
            <p:ph sz="half" idx="1"/>
          </p:nvPr>
        </p:nvSpPr>
        <p:spPr>
          <a:xfrm>
            <a:off x="731427" y="1490123"/>
            <a:ext cx="10719621" cy="4351338"/>
          </a:xfrm>
        </p:spPr>
        <p:txBody>
          <a:bodyPr>
            <a:normAutofit/>
          </a:bodyPr>
          <a:lstStyle/>
          <a:p>
            <a:pPr marL="0" indent="0">
              <a:buNone/>
            </a:pPr>
            <a:r>
              <a:rPr lang="en-US" sz="2400" b="1" dirty="0">
                <a:ea typeface="Tahoma" panose="020B0604030504040204" pitchFamily="34" charset="0"/>
                <a:cs typeface="Tahoma" panose="020B0604030504040204" pitchFamily="34" charset="0"/>
              </a:rPr>
              <a:t>Metro</a:t>
            </a:r>
          </a:p>
          <a:p>
            <a:pPr marL="0" indent="0">
              <a:buNone/>
            </a:pPr>
            <a:r>
              <a:rPr lang="en-US" sz="1900" b="1" dirty="0">
                <a:latin typeface="Tahoma" panose="020B0604030504040204" pitchFamily="34" charset="0"/>
                <a:ea typeface="Tahoma" panose="020B0604030504040204" pitchFamily="34" charset="0"/>
                <a:cs typeface="Tahoma" panose="020B0604030504040204" pitchFamily="34" charset="0"/>
              </a:rPr>
              <a:t>Potomac Yard Metrorail Station: </a:t>
            </a:r>
            <a:r>
              <a:rPr lang="en-US" sz="1900" dirty="0">
                <a:latin typeface="Tahoma" panose="020B0604030504040204" pitchFamily="34" charset="0"/>
                <a:ea typeface="Tahoma" panose="020B0604030504040204" pitchFamily="34" charset="0"/>
                <a:cs typeface="Tahoma" panose="020B0604030504040204" pitchFamily="34" charset="0"/>
              </a:rPr>
              <a:t>The first test train went through the new Potomac Yard Metrorail station last month. This is a major milestone for WMATA, but the opening date is still “sometime in 2023.” WMATA has promised an update in December. </a:t>
            </a:r>
          </a:p>
          <a:p>
            <a:pPr marL="0" indent="0">
              <a:buNone/>
            </a:pPr>
            <a:endParaRPr lang="en-US" sz="19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900" b="1" dirty="0">
                <a:latin typeface="Tahoma" panose="020B0604030504040204" pitchFamily="34" charset="0"/>
                <a:ea typeface="Tahoma" panose="020B0604030504040204" pitchFamily="34" charset="0"/>
                <a:cs typeface="Tahoma" panose="020B0604030504040204" pitchFamily="34" charset="0"/>
              </a:rPr>
              <a:t>Silver Line Opening: </a:t>
            </a:r>
            <a:r>
              <a:rPr lang="en-US" sz="1900" dirty="0">
                <a:latin typeface="Tahoma" panose="020B0604030504040204" pitchFamily="34" charset="0"/>
                <a:ea typeface="Tahoma" panose="020B0604030504040204" pitchFamily="34" charset="0"/>
                <a:cs typeface="Tahoma" panose="020B0604030504040204" pitchFamily="34" charset="0"/>
              </a:rPr>
              <a:t>WMATA has announced an opening date of November 15, 2022, for the Silver Line extension. </a:t>
            </a:r>
          </a:p>
          <a:p>
            <a:pPr marL="0" indent="0">
              <a:buNone/>
            </a:pPr>
            <a:endParaRPr lang="en-US" sz="19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900" b="1" dirty="0">
                <a:latin typeface="Tahoma" panose="020B0604030504040204" pitchFamily="34" charset="0"/>
                <a:ea typeface="Tahoma" panose="020B0604030504040204" pitchFamily="34" charset="0"/>
                <a:cs typeface="Tahoma" panose="020B0604030504040204" pitchFamily="34" charset="0"/>
              </a:rPr>
              <a:t>FY24 Budget: </a:t>
            </a:r>
            <a:r>
              <a:rPr lang="en-US" sz="1900" dirty="0">
                <a:latin typeface="Tahoma" panose="020B0604030504040204" pitchFamily="34" charset="0"/>
                <a:ea typeface="Tahoma" panose="020B0604030504040204" pitchFamily="34" charset="0"/>
                <a:cs typeface="Tahoma" panose="020B0604030504040204" pitchFamily="34" charset="0"/>
              </a:rPr>
              <a:t>Metro discussed their $146 million budget gap in October.  Efforts to further reduce the budget could include service reductions, fare increase and a transfer of preventative maintenance from the operation to the capital budget, which has additional funding from the Infrastructure Investment and Jobs Act (IIJA). </a:t>
            </a:r>
            <a:endParaRPr lang="en-US" sz="2400" dirty="0"/>
          </a:p>
        </p:txBody>
      </p:sp>
      <p:sp>
        <p:nvSpPr>
          <p:cNvPr id="5" name="Title 4">
            <a:extLst>
              <a:ext uri="{FF2B5EF4-FFF2-40B4-BE49-F238E27FC236}">
                <a16:creationId xmlns:a16="http://schemas.microsoft.com/office/drawing/2014/main" id="{0EB0B970-47FA-3247-89BE-A084DDEE0034}"/>
              </a:ext>
            </a:extLst>
          </p:cNvPr>
          <p:cNvSpPr>
            <a:spLocks noGrp="1"/>
          </p:cNvSpPr>
          <p:nvPr>
            <p:ph type="title"/>
          </p:nvPr>
        </p:nvSpPr>
        <p:spPr/>
        <p:txBody>
          <a:bodyPr/>
          <a:lstStyle/>
          <a:p>
            <a:r>
              <a:rPr lang="en-US" dirty="0"/>
              <a:t>T&amp;ES Report</a:t>
            </a:r>
          </a:p>
        </p:txBody>
      </p:sp>
      <p:pic>
        <p:nvPicPr>
          <p:cNvPr id="6" name="Graphic 5">
            <a:extLst>
              <a:ext uri="{FF2B5EF4-FFF2-40B4-BE49-F238E27FC236}">
                <a16:creationId xmlns:a16="http://schemas.microsoft.com/office/drawing/2014/main" id="{5283DEE9-DD0F-BBE3-6A55-5758F824F026}"/>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20770" y="6187857"/>
            <a:ext cx="465595" cy="455249"/>
          </a:xfrm>
          <a:prstGeom prst="rect">
            <a:avLst/>
          </a:prstGeom>
        </p:spPr>
      </p:pic>
      <p:sp>
        <p:nvSpPr>
          <p:cNvPr id="7" name="TextBox 6">
            <a:extLst>
              <a:ext uri="{FF2B5EF4-FFF2-40B4-BE49-F238E27FC236}">
                <a16:creationId xmlns:a16="http://schemas.microsoft.com/office/drawing/2014/main" id="{AFE5D4A6-D38A-7263-349F-EBA1E439D6E5}"/>
              </a:ext>
            </a:extLst>
          </p:cNvPr>
          <p:cNvSpPr txBox="1"/>
          <p:nvPr/>
        </p:nvSpPr>
        <p:spPr>
          <a:xfrm>
            <a:off x="9460312" y="6132573"/>
            <a:ext cx="1903384" cy="646331"/>
          </a:xfrm>
          <a:prstGeom prst="rect">
            <a:avLst/>
          </a:prstGeom>
          <a:noFill/>
        </p:spPr>
        <p:txBody>
          <a:bodyPr wrap="square" rtlCol="0">
            <a:spAutoFit/>
          </a:bodyPr>
          <a:lstStyle/>
          <a:p>
            <a:pPr algn="r"/>
            <a:r>
              <a:rPr lang="en-US" sz="1200" dirty="0"/>
              <a:t>Agenda Item: 3b</a:t>
            </a:r>
          </a:p>
          <a:p>
            <a:pPr algn="r"/>
            <a:r>
              <a:rPr lang="en-US" sz="1200" dirty="0"/>
              <a:t>Board Packet Page: 7-9</a:t>
            </a:r>
          </a:p>
          <a:p>
            <a:pPr algn="r"/>
            <a:r>
              <a:rPr lang="en-US" sz="1200" dirty="0"/>
              <a:t>Board Action: Discussion</a:t>
            </a:r>
          </a:p>
        </p:txBody>
      </p:sp>
    </p:spTree>
    <p:extLst>
      <p:ext uri="{BB962C8B-B14F-4D97-AF65-F5344CB8AC3E}">
        <p14:creationId xmlns:p14="http://schemas.microsoft.com/office/powerpoint/2010/main" val="2425012991"/>
      </p:ext>
    </p:extLst>
  </p:cSld>
  <p:clrMapOvr>
    <a:masterClrMapping/>
  </p:clrMapOvr>
</p:sld>
</file>

<file path=ppt/theme/theme1.xml><?xml version="1.0" encoding="utf-8"?>
<a:theme xmlns:a="http://schemas.openxmlformats.org/drawingml/2006/main" name="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32465CB5D357E44AFB57E68070BD8E0" ma:contentTypeVersion="13" ma:contentTypeDescription="Create a new document." ma:contentTypeScope="" ma:versionID="1c72c0abd7dfa3fe010dab9cda303548">
  <xsd:schema xmlns:xsd="http://www.w3.org/2001/XMLSchema" xmlns:xs="http://www.w3.org/2001/XMLSchema" xmlns:p="http://schemas.microsoft.com/office/2006/metadata/properties" xmlns:ns3="bbf99f8a-924b-43e6-8e6a-fd9f30b5bf0d" xmlns:ns4="6d3f4776-043d-4c05-814e-7590a32ff935" targetNamespace="http://schemas.microsoft.com/office/2006/metadata/properties" ma:root="true" ma:fieldsID="59a4a236a9acf4187d224520381b00c5" ns3:_="" ns4:_="">
    <xsd:import namespace="bbf99f8a-924b-43e6-8e6a-fd9f30b5bf0d"/>
    <xsd:import namespace="6d3f4776-043d-4c05-814e-7590a32ff93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f99f8a-924b-43e6-8e6a-fd9f30b5bf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d3f4776-043d-4c05-814e-7590a32ff93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bbf99f8a-924b-43e6-8e6a-fd9f30b5bf0d" xsi:nil="true"/>
  </documentManagement>
</p:properties>
</file>

<file path=customXml/itemProps1.xml><?xml version="1.0" encoding="utf-8"?>
<ds:datastoreItem xmlns:ds="http://schemas.openxmlformats.org/officeDocument/2006/customXml" ds:itemID="{B0C07E3D-60A7-4F4E-8208-D9CCD01982CB}">
  <ds:schemaRefs>
    <ds:schemaRef ds:uri="http://schemas.microsoft.com/sharepoint/v3/contenttype/forms"/>
  </ds:schemaRefs>
</ds:datastoreItem>
</file>

<file path=customXml/itemProps2.xml><?xml version="1.0" encoding="utf-8"?>
<ds:datastoreItem xmlns:ds="http://schemas.openxmlformats.org/officeDocument/2006/customXml" ds:itemID="{0A775D59-E7ED-4544-8B93-026EE3196F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f99f8a-924b-43e6-8e6a-fd9f30b5bf0d"/>
    <ds:schemaRef ds:uri="6d3f4776-043d-4c05-814e-7590a32ff9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EA9B47F-3DD8-4645-81DC-B88780643C07}">
  <ds:schemaRefs>
    <ds:schemaRef ds:uri="http://schemas.microsoft.com/office/2006/metadata/properties"/>
    <ds:schemaRef ds:uri="http://www.w3.org/XML/1998/namespace"/>
    <ds:schemaRef ds:uri="http://purl.org/dc/terms/"/>
    <ds:schemaRef ds:uri="http://schemas.openxmlformats.org/package/2006/metadata/core-properties"/>
    <ds:schemaRef ds:uri="http://schemas.microsoft.com/office/infopath/2007/PartnerControls"/>
    <ds:schemaRef ds:uri="http://purl.org/dc/dcmitype/"/>
    <ds:schemaRef ds:uri="http://schemas.microsoft.com/office/2006/documentManagement/types"/>
    <ds:schemaRef ds:uri="http://purl.org/dc/elements/1.1/"/>
    <ds:schemaRef ds:uri="6d3f4776-043d-4c05-814e-7590a32ff935"/>
    <ds:schemaRef ds:uri="bbf99f8a-924b-43e6-8e6a-fd9f30b5bf0d"/>
  </ds:schemaRefs>
</ds:datastoreItem>
</file>

<file path=docProps/app.xml><?xml version="1.0" encoding="utf-8"?>
<Properties xmlns="http://schemas.openxmlformats.org/officeDocument/2006/extended-properties" xmlns:vt="http://schemas.openxmlformats.org/officeDocument/2006/docPropsVTypes">
  <TotalTime>0</TotalTime>
  <Words>3383</Words>
  <Application>Microsoft Office PowerPoint</Application>
  <PresentationFormat>Widescreen</PresentationFormat>
  <Paragraphs>362</Paragraphs>
  <Slides>42</Slides>
  <Notes>21</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Corbel</vt:lpstr>
      <vt:lpstr>Tahoma</vt:lpstr>
      <vt:lpstr>Times New Roman</vt:lpstr>
      <vt:lpstr>Office Theme</vt:lpstr>
      <vt:lpstr>Meeting will begin soon</vt:lpstr>
      <vt:lpstr>Calling of the rolL</vt:lpstr>
      <vt:lpstr>Public Comment period</vt:lpstr>
      <vt:lpstr>Public Comment period</vt:lpstr>
      <vt:lpstr>Approval of minutes</vt:lpstr>
      <vt:lpstr>Chair’s report </vt:lpstr>
      <vt:lpstr>T&amp;ES Report </vt:lpstr>
      <vt:lpstr>T&amp;ES Report</vt:lpstr>
      <vt:lpstr>T&amp;ES Report</vt:lpstr>
      <vt:lpstr>Other Board Member Reports and Updates</vt:lpstr>
      <vt:lpstr>General managers reports</vt:lpstr>
      <vt:lpstr>General managers reports</vt:lpstr>
      <vt:lpstr>General managers reports</vt:lpstr>
      <vt:lpstr>General managers reports</vt:lpstr>
      <vt:lpstr>General managers reports</vt:lpstr>
      <vt:lpstr>General managers reports</vt:lpstr>
      <vt:lpstr>General managers reports</vt:lpstr>
      <vt:lpstr>General managers reports</vt:lpstr>
      <vt:lpstr>General managers reports</vt:lpstr>
      <vt:lpstr>Finance reports and updates</vt:lpstr>
      <vt:lpstr>FY 2023 Finance reports</vt:lpstr>
      <vt:lpstr>FY 2023 Finance reports</vt:lpstr>
      <vt:lpstr>FY 2023 Projections</vt:lpstr>
      <vt:lpstr>Planning Department reports and Updates</vt:lpstr>
      <vt:lpstr>KPI DASHBOARDS</vt:lpstr>
      <vt:lpstr>KPI DASHBOARDS</vt:lpstr>
      <vt:lpstr>KPI DASHBOARDS</vt:lpstr>
      <vt:lpstr>KPI DASHBOARDS</vt:lpstr>
      <vt:lpstr>Ridership updates</vt:lpstr>
      <vt:lpstr>PowerPoint Presentation</vt:lpstr>
      <vt:lpstr>A Brief History</vt:lpstr>
      <vt:lpstr>Virginia Transit Liability Pool</vt:lpstr>
      <vt:lpstr>Claims</vt:lpstr>
      <vt:lpstr>Loss Control</vt:lpstr>
      <vt:lpstr>Risk Management Programs and Services</vt:lpstr>
      <vt:lpstr>Partnership</vt:lpstr>
      <vt:lpstr>PowerPoint Presentation</vt:lpstr>
      <vt:lpstr>Consideration of Executive Session to discuss Legal Matters</vt:lpstr>
      <vt:lpstr>Next public meeting:  December 14, 2022 5:30pm</vt:lpstr>
      <vt:lpstr>Reconvene Public Session &amp; Certification of executive session</vt:lpstr>
      <vt:lpstr> Wrap-Up &amp; Consideration of Adjournment</vt:lpstr>
      <vt:lpstr>Next meeting   December 14, 2022 5:30pm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2021-10-07T19:09:12Z</dcterms:created>
  <dcterms:modified xsi:type="dcterms:W3CDTF">2022-11-09T20:32:55Z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0x010100232465CB5D357E44AFB57E68070BD8E0</vt:lpwstr>
  </property>
</Properties>
</file>