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87" r:id="rId6"/>
    <p:sldId id="303" r:id="rId7"/>
    <p:sldId id="298" r:id="rId8"/>
    <p:sldId id="302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7"/>
    <a:srgbClr val="2C567A"/>
    <a:srgbClr val="0D1D5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1E018-4AA7-4743-98A7-61381A44C9C9}" v="5" dt="2024-02-14T20:53:25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5" autoAdjust="0"/>
    <p:restoredTop sz="96039" autoAdjust="0"/>
  </p:normalViewPr>
  <p:slideViewPr>
    <p:cSldViewPr snapToGrid="0" showGuides="1">
      <p:cViewPr varScale="1">
        <p:scale>
          <a:sx n="91" d="100"/>
          <a:sy n="91" d="100"/>
        </p:scale>
        <p:origin x="10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0" y="798717"/>
            <a:ext cx="1259003" cy="118725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475" y="1517543"/>
            <a:ext cx="1061178" cy="100070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939A92-8E65-4B1A-B0CC-308F3AE8F7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4488" y="-66789"/>
            <a:ext cx="2130013" cy="20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5734FE-C7BE-4E70-A070-207175B3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374" y="0"/>
            <a:ext cx="1821628" cy="17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58747-5DF1-4C90-AABF-08051556C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92" y="5984140"/>
            <a:ext cx="719375" cy="67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6" y="6292427"/>
            <a:ext cx="1073019" cy="35201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Alexandria Transit 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Annual stockholders meeting</a:t>
            </a:r>
          </a:p>
          <a:p>
            <a:r>
              <a:rPr lang="en-US" sz="2000" dirty="0"/>
              <a:t>March 12,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F4A7-8E7D-634D-A11A-5A7CA934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3919"/>
            <a:ext cx="11150600" cy="920336"/>
          </a:xfrm>
        </p:spPr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30A19-1D18-8A42-B3AF-9B7E2FAE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1C7DA-FE71-4EDA-96B6-FE5D1DE1D224}"/>
              </a:ext>
            </a:extLst>
          </p:cNvPr>
          <p:cNvSpPr/>
          <p:nvPr/>
        </p:nvSpPr>
        <p:spPr>
          <a:xfrm>
            <a:off x="1358461" y="1910670"/>
            <a:ext cx="579908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Item #1 – Chairs Welcome and Remarks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3A703-9C23-4928-B652-38F7D88660D1}"/>
              </a:ext>
            </a:extLst>
          </p:cNvPr>
          <p:cNvSpPr txBox="1"/>
          <p:nvPr/>
        </p:nvSpPr>
        <p:spPr>
          <a:xfrm>
            <a:off x="1358462" y="2616203"/>
            <a:ext cx="5914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Item #2 – Slate of Directors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8A366-62B7-21D4-1E47-9F8576733BF7}"/>
              </a:ext>
            </a:extLst>
          </p:cNvPr>
          <p:cNvSpPr txBox="1"/>
          <p:nvPr/>
        </p:nvSpPr>
        <p:spPr>
          <a:xfrm>
            <a:off x="1358462" y="3321736"/>
            <a:ext cx="5914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Item #3 – By-Laws Amendment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D3EF0-FC6F-134A-C11B-DB61DEA9A6AF}"/>
              </a:ext>
            </a:extLst>
          </p:cNvPr>
          <p:cNvSpPr txBox="1"/>
          <p:nvPr/>
        </p:nvSpPr>
        <p:spPr>
          <a:xfrm>
            <a:off x="1358462" y="4027269"/>
            <a:ext cx="5914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Item #4 – Outside Auditor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A33BD-6CE1-8979-52EA-FA5135C2E4AE}"/>
              </a:ext>
            </a:extLst>
          </p:cNvPr>
          <p:cNvSpPr txBox="1"/>
          <p:nvPr/>
        </p:nvSpPr>
        <p:spPr>
          <a:xfrm>
            <a:off x="1358462" y="4732801"/>
            <a:ext cx="5914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Item #5 – Other Business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51496-125F-4E70-B73F-C1A52B482723}"/>
              </a:ext>
            </a:extLst>
          </p:cNvPr>
          <p:cNvSpPr txBox="1"/>
          <p:nvPr/>
        </p:nvSpPr>
        <p:spPr>
          <a:xfrm>
            <a:off x="1358462" y="5438332"/>
            <a:ext cx="5914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Item #6 – Adjournment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3461E-076B-545B-12AC-7ECA3A85B399}"/>
              </a:ext>
            </a:extLst>
          </p:cNvPr>
          <p:cNvSpPr txBox="1"/>
          <p:nvPr/>
        </p:nvSpPr>
        <p:spPr>
          <a:xfrm>
            <a:off x="1358462" y="1205137"/>
            <a:ext cx="5914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Call to Order</a:t>
            </a:r>
          </a:p>
        </p:txBody>
      </p:sp>
      <p:pic>
        <p:nvPicPr>
          <p:cNvPr id="18" name="Picture 17" descr="A person standing in front of a bus&#10;&#10;Description automatically generated">
            <a:extLst>
              <a:ext uri="{FF2B5EF4-FFF2-40B4-BE49-F238E27FC236}">
                <a16:creationId xmlns:a16="http://schemas.microsoft.com/office/drawing/2014/main" id="{94AE6843-16C6-AD4C-EDC5-8A8042FBE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465" y="2826487"/>
            <a:ext cx="5703691" cy="38126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16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F4A7-8E7D-634D-A11A-5A7CA934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3919"/>
            <a:ext cx="11150600" cy="920336"/>
          </a:xfrm>
        </p:spPr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30A19-1D18-8A42-B3AF-9B7E2FAE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1C7DA-FE71-4EDA-96B6-FE5D1DE1D224}"/>
              </a:ext>
            </a:extLst>
          </p:cNvPr>
          <p:cNvSpPr/>
          <p:nvPr/>
        </p:nvSpPr>
        <p:spPr>
          <a:xfrm>
            <a:off x="1984215" y="1420699"/>
            <a:ext cx="6393540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Item #2 – Slate of Directors</a:t>
            </a:r>
            <a:endParaRPr lang="en-US" sz="2400" dirty="0"/>
          </a:p>
          <a:p>
            <a:r>
              <a:rPr lang="en-US" sz="2400" i="1" dirty="0"/>
              <a:t>Consideration of Approval:</a:t>
            </a:r>
            <a:br>
              <a:rPr lang="en-US" sz="2400" i="1" dirty="0"/>
            </a:b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David Kaplan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Stephen Klejst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Matt Harris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Ajashu Thomas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Jesse O’Connell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BC162-13B3-08B0-7553-3FA2511C3678}"/>
              </a:ext>
            </a:extLst>
          </p:cNvPr>
          <p:cNvSpPr txBox="1"/>
          <p:nvPr/>
        </p:nvSpPr>
        <p:spPr>
          <a:xfrm>
            <a:off x="5391814" y="2550835"/>
            <a:ext cx="59718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Kursten</a:t>
            </a:r>
            <a:r>
              <a:rPr lang="en-US" sz="2400" dirty="0"/>
              <a:t> Phelps </a:t>
            </a:r>
            <a:r>
              <a:rPr lang="en-US" sz="2400" i="1" dirty="0"/>
              <a:t>(New)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Praveen Kathpal </a:t>
            </a:r>
            <a:r>
              <a:rPr lang="en-US" sz="2400" i="1" dirty="0"/>
              <a:t>(New)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Arish </a:t>
            </a:r>
            <a:r>
              <a:rPr lang="en-US" sz="2400" dirty="0" err="1"/>
              <a:t>Gajjar</a:t>
            </a:r>
            <a:r>
              <a:rPr lang="en-US" sz="2400" dirty="0"/>
              <a:t> </a:t>
            </a:r>
            <a:r>
              <a:rPr lang="en-US" sz="2400" i="1" dirty="0"/>
              <a:t>(New)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Arthur Wicks (City Manager Designee)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Kendel Taylor (City Finance Designee)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Hillary Orr (City T&amp;ES designee)</a:t>
            </a:r>
          </a:p>
        </p:txBody>
      </p:sp>
    </p:spTree>
    <p:extLst>
      <p:ext uri="{BB962C8B-B14F-4D97-AF65-F5344CB8AC3E}">
        <p14:creationId xmlns:p14="http://schemas.microsoft.com/office/powerpoint/2010/main" val="268879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F4A7-8E7D-634D-A11A-5A7CA934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30A19-1D18-8A42-B3AF-9B7E2FAE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976AA-59BE-4DE8-BC5C-8AE3F063C55A}"/>
              </a:ext>
            </a:extLst>
          </p:cNvPr>
          <p:cNvSpPr/>
          <p:nvPr/>
        </p:nvSpPr>
        <p:spPr>
          <a:xfrm>
            <a:off x="762333" y="1536174"/>
            <a:ext cx="10657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Item #3 – By-Laws Amendment</a:t>
            </a:r>
            <a:br>
              <a:rPr lang="en-US" sz="2400" b="1" dirty="0"/>
            </a:br>
            <a:r>
              <a:rPr lang="en-US" sz="2400" i="1" dirty="0"/>
              <a:t>Consideration of Approval:</a:t>
            </a:r>
            <a:endParaRPr lang="en-US" sz="2400" dirty="0"/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</a:pPr>
            <a:endParaRPr lang="en-US" sz="2400" b="1" dirty="0">
              <a:effectLst/>
              <a:ea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</a:pPr>
            <a:r>
              <a:rPr lang="en-US" sz="2400" b="1" dirty="0">
                <a:effectLst/>
                <a:ea typeface="Tahoma" panose="020B0604030504040204" pitchFamily="34" charset="0"/>
              </a:rPr>
              <a:t>Article I, Section 1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</a:pPr>
            <a:r>
              <a:rPr lang="en-US" sz="2400" dirty="0">
                <a:effectLst/>
                <a:ea typeface="Tahoma" panose="020B0604030504040204" pitchFamily="34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749300" algn="l"/>
              </a:tabLst>
            </a:pPr>
            <a:r>
              <a:rPr lang="en-US" sz="2400" dirty="0">
                <a:effectLst/>
                <a:ea typeface="Tahoma" panose="020B0604030504040204" pitchFamily="34" charset="0"/>
              </a:rPr>
              <a:t>Section 1 - Annual Meeting. The annual meeting of the stockholders of the corporation shall be held </a:t>
            </a:r>
            <a:r>
              <a:rPr lang="en-US" sz="2400" strike="sngStrike" dirty="0">
                <a:effectLst/>
                <a:ea typeface="Tahoma" panose="020B0604030504040204" pitchFamily="34" charset="0"/>
              </a:rPr>
              <a:t>in February</a:t>
            </a:r>
            <a:r>
              <a:rPr lang="en-US" sz="2400" dirty="0">
                <a:effectLst/>
                <a:ea typeface="Tahoma" panose="020B0604030504040204" pitchFamily="34" charset="0"/>
              </a:rPr>
              <a:t> </a:t>
            </a:r>
            <a:r>
              <a:rPr lang="en-US" sz="2400" dirty="0">
                <a:effectLst/>
                <a:highlight>
                  <a:srgbClr val="FFFF00"/>
                </a:highlight>
                <a:ea typeface="Tahoma" panose="020B0604030504040204" pitchFamily="34" charset="0"/>
              </a:rPr>
              <a:t>on a date in the first three months of each calendar year</a:t>
            </a:r>
            <a:r>
              <a:rPr lang="en-US" sz="2400" dirty="0">
                <a:effectLst/>
                <a:ea typeface="Tahoma" panose="020B0604030504040204" pitchFamily="34" charset="0"/>
              </a:rPr>
              <a:t> </a:t>
            </a:r>
            <a:r>
              <a:rPr lang="en-US" sz="2400" strike="sngStrike" dirty="0">
                <a:effectLst/>
                <a:ea typeface="Tahoma" panose="020B0604030504040204" pitchFamily="34" charset="0"/>
              </a:rPr>
              <a:t>of each year on a day </a:t>
            </a:r>
            <a:r>
              <a:rPr lang="en-US" sz="2400" dirty="0">
                <a:effectLst/>
                <a:ea typeface="Tahoma" panose="020B0604030504040204" pitchFamily="34" charset="0"/>
              </a:rPr>
              <a:t>as determined by the Chairperson of the Board of Directors in consultation with the City Manager of the City of Alexandria. </a:t>
            </a:r>
            <a:r>
              <a:rPr lang="en-US" sz="2400" strike="sngStrike" dirty="0">
                <a:effectLst/>
                <a:ea typeface="Tahoma" panose="020B0604030504040204" pitchFamily="34" charset="0"/>
              </a:rPr>
              <a:t>(Amended 1/8/85)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5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F4A7-8E7D-634D-A11A-5A7CA934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30A19-1D18-8A42-B3AF-9B7E2FAE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3314C-64C4-6B66-7147-753702E26BA0}"/>
              </a:ext>
            </a:extLst>
          </p:cNvPr>
          <p:cNvSpPr/>
          <p:nvPr/>
        </p:nvSpPr>
        <p:spPr>
          <a:xfrm>
            <a:off x="969978" y="1536174"/>
            <a:ext cx="10242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Item #4 – Outside Auditor</a:t>
            </a:r>
            <a:br>
              <a:rPr lang="en-US" sz="2400" b="1" dirty="0"/>
            </a:br>
            <a:r>
              <a:rPr lang="en-US" sz="2400" i="1" dirty="0"/>
              <a:t>Consideration of Approval: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By agreement with the City of Alexandria, ATC accounts are maintained by the City’s Department of Finance and are audited as a part of the City’s annual audit. If the City’s outside auditor is also ATC’s outside auditor, the ATC audit can be done without duplication of effort or cost. </a:t>
            </a:r>
          </a:p>
          <a:p>
            <a:endParaRPr lang="en-US" sz="2400" dirty="0"/>
          </a:p>
          <a:p>
            <a:r>
              <a:rPr lang="en-US" sz="2400" dirty="0"/>
              <a:t>It is therefore recommended that the City’s outside auditor be designated ATC’s outside auditor. </a:t>
            </a:r>
          </a:p>
        </p:txBody>
      </p:sp>
    </p:spTree>
    <p:extLst>
      <p:ext uri="{BB962C8B-B14F-4D97-AF65-F5344CB8AC3E}">
        <p14:creationId xmlns:p14="http://schemas.microsoft.com/office/powerpoint/2010/main" val="141787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0F49-11E4-A691-0995-9DCD25BD7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059D-4A4C-22E0-E556-08648392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DF333-BEC6-486B-5C82-E121E7BA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9FA74-27B1-A06D-24A6-BF9F8660340B}"/>
              </a:ext>
            </a:extLst>
          </p:cNvPr>
          <p:cNvSpPr/>
          <p:nvPr/>
        </p:nvSpPr>
        <p:spPr>
          <a:xfrm>
            <a:off x="839097" y="1673097"/>
            <a:ext cx="8651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Item #5 – Other Business</a:t>
            </a:r>
            <a:br>
              <a:rPr lang="en-US" sz="2400" b="1" dirty="0"/>
            </a:br>
            <a:r>
              <a:rPr lang="en-US" sz="2400" dirty="0"/>
              <a:t>Any other business as shall be brought forth by the Stockholders.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3EF6F-562A-289E-600C-121CEBD36530}"/>
              </a:ext>
            </a:extLst>
          </p:cNvPr>
          <p:cNvSpPr/>
          <p:nvPr/>
        </p:nvSpPr>
        <p:spPr>
          <a:xfrm>
            <a:off x="839097" y="3169536"/>
            <a:ext cx="8777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Item #6 – Adjournment </a:t>
            </a:r>
          </a:p>
          <a:p>
            <a:r>
              <a:rPr lang="en-US" sz="2400" dirty="0"/>
              <a:t>Consideration of adjournment of the Annual Stockholders Meeting of the Alexandria Transit Company. </a:t>
            </a:r>
          </a:p>
          <a:p>
            <a:endParaRPr lang="en-US" sz="2400" dirty="0"/>
          </a:p>
          <a:p>
            <a:r>
              <a:rPr lang="en-US" sz="2400" i="1" dirty="0"/>
              <a:t>Next annual meeting: Winter 2025 (exact date TBA)</a:t>
            </a:r>
          </a:p>
        </p:txBody>
      </p:sp>
    </p:spTree>
    <p:extLst>
      <p:ext uri="{BB962C8B-B14F-4D97-AF65-F5344CB8AC3E}">
        <p14:creationId xmlns:p14="http://schemas.microsoft.com/office/powerpoint/2010/main" val="215343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7395397-72d5-4af4-a266-1603b4867b45" xsi:nil="true"/>
    <Date xmlns="27395397-72d5-4af4-a266-1603b4867b45" xsi:nil="true"/>
    <SharedWithUsers xmlns="354a74a2-7d20-49d6-87fe-697b18ad333e">
      <UserInfo>
        <DisplayName>Josh Baker</DisplayName>
        <AccountId>284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D82F7C5BCDC49BC2796DED619C7B2" ma:contentTypeVersion="14" ma:contentTypeDescription="Create a new document." ma:contentTypeScope="" ma:versionID="3c36b09ced399ab1a7ae4d76c7c577d7">
  <xsd:schema xmlns:xsd="http://www.w3.org/2001/XMLSchema" xmlns:xs="http://www.w3.org/2001/XMLSchema" xmlns:p="http://schemas.microsoft.com/office/2006/metadata/properties" xmlns:ns2="354a74a2-7d20-49d6-87fe-697b18ad333e" xmlns:ns3="27395397-72d5-4af4-a266-1603b4867b45" targetNamespace="http://schemas.microsoft.com/office/2006/metadata/properties" ma:root="true" ma:fieldsID="b02d528619c9e367348435f599606d35" ns2:_="" ns3:_="">
    <xsd:import namespace="354a74a2-7d20-49d6-87fe-697b18ad333e"/>
    <xsd:import namespace="27395397-72d5-4af4-a266-1603b4867b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Dat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a74a2-7d20-49d6-87fe-697b18ad33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95397-72d5-4af4-a266-1603b4867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ate" ma:index="19" nillable="true" ma:displayName="Date" ma:description="Date" ma:format="DateTime" ma:internalName="Date">
      <xsd:simpleType>
        <xsd:restriction base="dms:DateTim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27395397-72d5-4af4-a266-1603b4867b45"/>
    <ds:schemaRef ds:uri="http://schemas.microsoft.com/office/infopath/2007/PartnerControls"/>
    <ds:schemaRef ds:uri="354a74a2-7d20-49d6-87fe-697b18ad333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5BB841-5FB7-44E6-9610-2590738D1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4a74a2-7d20-49d6-87fe-697b18ad333e"/>
    <ds:schemaRef ds:uri="27395397-72d5-4af4-a266-1603b4867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Tahoma</vt:lpstr>
      <vt:lpstr>Times New Roman</vt:lpstr>
      <vt:lpstr>Office Theme</vt:lpstr>
      <vt:lpstr>Alexandria Transit Company</vt:lpstr>
      <vt:lpstr>Meeting agenda</vt:lpstr>
      <vt:lpstr>Meeting agenda</vt:lpstr>
      <vt:lpstr>Meeting agenda</vt:lpstr>
      <vt:lpstr>Meeting agenda</vt:lpstr>
      <vt:lpstr>Meeting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Alexandria Transit Company</dc:title>
  <dc:creator/>
  <cp:lastModifiedBy/>
  <cp:revision>17</cp:revision>
  <dcterms:created xsi:type="dcterms:W3CDTF">2021-10-07T19:09:12Z</dcterms:created>
  <dcterms:modified xsi:type="dcterms:W3CDTF">2024-02-14T20:53:30Z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0x01010000CD82F7C5BCDC49BC2796DED619C7B2</vt:lpwstr>
  </property>
</Properties>
</file>